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281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985000" cy="9271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B55E4F"/>
    <a:srgbClr val="77B36D"/>
    <a:srgbClr val="6BAC60"/>
    <a:srgbClr val="4EA073"/>
    <a:srgbClr val="CF7977"/>
    <a:srgbClr val="44AF3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660"/>
  </p:normalViewPr>
  <p:slideViewPr>
    <p:cSldViewPr>
      <p:cViewPr>
        <p:scale>
          <a:sx n="110" d="100"/>
          <a:sy n="110" d="100"/>
        </p:scale>
        <p:origin x="-20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38847-A355-4220-9606-DA16A32D2BAC}" type="datetimeFigureOut">
              <a:rPr lang="it-IT" smtClean="0"/>
              <a:pPr/>
              <a:t>26/04/2013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1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A8EB-1F51-4BCC-8C38-08FDF8EE1C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8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431800"/>
            <a:ext cx="10131425" cy="75977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274199"/>
            <a:ext cx="6039495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0" y="274199"/>
            <a:ext cx="8230581" cy="58515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92" tIns="41596" rIns="83192" bIns="41596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1800"/>
            </a:lvl1pPr>
            <a:lvl2pPr marL="415961" indent="0">
              <a:buNone/>
              <a:defRPr sz="1600"/>
            </a:lvl2pPr>
            <a:lvl3pPr marL="831921" indent="0">
              <a:buNone/>
              <a:defRPr sz="1500"/>
            </a:lvl3pPr>
            <a:lvl4pPr marL="1247882" indent="0">
              <a:buNone/>
              <a:defRPr sz="1300"/>
            </a:lvl4pPr>
            <a:lvl5pPr marL="1663842" indent="0">
              <a:buNone/>
              <a:defRPr sz="1300"/>
            </a:lvl5pPr>
            <a:lvl6pPr marL="2079803" indent="0">
              <a:buNone/>
              <a:defRPr sz="1300"/>
            </a:lvl6pPr>
            <a:lvl7pPr marL="2495763" indent="0">
              <a:buNone/>
              <a:defRPr sz="1300"/>
            </a:lvl7pPr>
            <a:lvl8pPr marL="2911724" indent="0">
              <a:buNone/>
              <a:defRPr sz="1300"/>
            </a:lvl8pPr>
            <a:lvl9pPr marL="33276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09" y="1599999"/>
            <a:ext cx="40473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6" y="1599999"/>
            <a:ext cx="40487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0" y="1535217"/>
            <a:ext cx="4040339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0" y="2175517"/>
            <a:ext cx="4040339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4"/>
            <a:ext cx="5112066" cy="5853104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2"/>
            <a:ext cx="3009240" cy="4690016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6" y="4799997"/>
            <a:ext cx="5487520" cy="567985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6" y="613183"/>
            <a:ext cx="5487520" cy="4114498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2900"/>
            </a:lvl1pPr>
            <a:lvl2pPr marL="415961" indent="0">
              <a:buNone/>
              <a:defRPr sz="2500"/>
            </a:lvl2pPr>
            <a:lvl3pPr marL="831921" indent="0">
              <a:buNone/>
              <a:defRPr sz="2200"/>
            </a:lvl3pPr>
            <a:lvl4pPr marL="1247882" indent="0">
              <a:buNone/>
              <a:defRPr sz="1800"/>
            </a:lvl4pPr>
            <a:lvl5pPr marL="1663842" indent="0">
              <a:buNone/>
              <a:defRPr sz="1800"/>
            </a:lvl5pPr>
            <a:lvl6pPr marL="2079803" indent="0">
              <a:buNone/>
              <a:defRPr sz="1800"/>
            </a:lvl6pPr>
            <a:lvl7pPr marL="2495763" indent="0">
              <a:buNone/>
              <a:defRPr sz="1800"/>
            </a:lvl7pPr>
            <a:lvl8pPr marL="2911724" indent="0">
              <a:buNone/>
              <a:defRPr sz="1800"/>
            </a:lvl8pPr>
            <a:lvl9pPr marL="3327684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6" y="5367983"/>
            <a:ext cx="5487520" cy="804519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Notes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742" y="6491899"/>
            <a:ext cx="5773314" cy="1431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67540" indent="-167540" defTabSz="801591" eaLnBrk="0" fontAlgn="t" hangingPunct="0">
              <a:defRPr/>
            </a:pPr>
            <a:endParaRPr lang="it-IT" sz="900" b="0" noProof="1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eatedFooter"/>
          <p:cNvSpPr txBox="1"/>
          <p:nvPr/>
        </p:nvSpPr>
        <p:spPr>
          <a:xfrm>
            <a:off x="3980893" y="6875132"/>
            <a:ext cx="1634108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r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20101125-dismissionplanEPCG-v1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OfficeCode"/>
          <p:cNvSpPr txBox="1"/>
          <p:nvPr>
            <p:custDataLst>
              <p:tags r:id="rId15"/>
            </p:custDataLst>
          </p:nvPr>
        </p:nvSpPr>
        <p:spPr>
          <a:xfrm>
            <a:off x="3669438" y="6875132"/>
            <a:ext cx="247511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l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MIL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6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92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88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84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77" indent="-246977" algn="l" defTabSz="892582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839" indent="-108324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576" indent="-26142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653" indent="-18776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814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77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73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696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657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6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92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8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84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80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6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72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68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1640" y="1340768"/>
            <a:ext cx="6408712" cy="14786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1596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83192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24788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66384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sr-Latn-ME" b="1" dirty="0">
                <a:solidFill>
                  <a:schemeClr val="tx1"/>
                </a:solidFill>
                <a:latin typeface="calibri (Headings)"/>
              </a:rPr>
              <a:t>Energetska i ekonomska analiza prevođenja voda rijeke Zete u akumulacije Krupac i Slano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8677" y="3284984"/>
            <a:ext cx="6624736" cy="2880320"/>
          </a:xfrm>
          <a:prstGeom prst="rect">
            <a:avLst/>
          </a:prstGeom>
        </p:spPr>
        <p:txBody>
          <a:bodyPr/>
          <a:lstStyle>
            <a:lvl1pPr marL="246977" indent="-246977" algn="l" defTabSz="89258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839" indent="-108324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957576" indent="-26142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+mn-lt"/>
              </a:defRPr>
            </a:lvl3pPr>
            <a:lvl4pPr marL="1318653" indent="-18776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962814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5pPr>
            <a:lvl6pPr marL="237877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6pPr>
            <a:lvl7pPr marL="279473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7pPr>
            <a:lvl8pPr marL="3210696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8pPr>
            <a:lvl9pPr marL="3626657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400" dirty="0">
                <a:latin typeface="calibri(Body)"/>
              </a:rPr>
              <a:t>Varijanta sa cjevovodom propusne moći </a:t>
            </a:r>
            <a:r>
              <a:rPr lang="sr-Latn-ME" sz="2400" dirty="0" smtClean="0">
                <a:latin typeface="calibri(Body)"/>
              </a:rPr>
              <a:t>  P=250 </a:t>
            </a:r>
            <a:r>
              <a:rPr lang="sr-Latn-ME" sz="2400" dirty="0">
                <a:latin typeface="calibri(Body)"/>
              </a:rPr>
              <a:t>MW (Q=60 m3/sec) 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000" dirty="0"/>
              <a:t>Momir Grbović, Branko Glomazić, Dušan Bulajić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000" dirty="0"/>
              <a:t>EPCG AD NIKŠIĆ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endParaRPr lang="sr-Latn-ME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6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25" y="548680"/>
            <a:ext cx="8230581" cy="562512"/>
          </a:xfrm>
        </p:spPr>
        <p:txBody>
          <a:bodyPr/>
          <a:lstStyle/>
          <a:p>
            <a:pPr algn="ctr"/>
            <a:r>
              <a:rPr lang="sr-Latn-ME" dirty="0">
                <a:solidFill>
                  <a:schemeClr val="tx1"/>
                </a:solidFill>
                <a:latin typeface="calibri (Headings)"/>
              </a:rPr>
              <a:t>Rezultati energetske analize kretanja vode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412776"/>
            <a:ext cx="7704855" cy="4453790"/>
          </a:xfrm>
        </p:spPr>
        <p:txBody>
          <a:bodyPr/>
          <a:lstStyle/>
          <a:p>
            <a:pPr marL="0" indent="0" algn="just">
              <a:buNone/>
            </a:pPr>
            <a:r>
              <a:rPr lang="sr-Latn-ME" sz="1800" dirty="0">
                <a:latin typeface="calibri (Body)"/>
              </a:rPr>
              <a:t>Detaljnom analizom stanja akumulacija, moguće pojave retenzije „Vrtac“ kao i stanja dotoka u zavisnosti od energetske analize kretanja vode došlo se do energije koja se može poravnati na : </a:t>
            </a:r>
          </a:p>
          <a:p>
            <a:pPr marL="0" indent="0" algn="just">
              <a:buNone/>
            </a:pPr>
            <a:r>
              <a:rPr lang="sr-Latn-ME" sz="1800" dirty="0">
                <a:latin typeface="calibri (Body)"/>
              </a:rPr>
              <a:t>W</a:t>
            </a:r>
            <a:r>
              <a:rPr lang="sr-Latn-ME" sz="1400" dirty="0">
                <a:latin typeface="calibri (Body)"/>
              </a:rPr>
              <a:t>2</a:t>
            </a:r>
            <a:r>
              <a:rPr lang="sr-Latn-ME" sz="1800" dirty="0">
                <a:latin typeface="calibri (Body)"/>
              </a:rPr>
              <a:t> - energija dnevnog poravnanja akumulacija</a:t>
            </a:r>
          </a:p>
          <a:p>
            <a:pPr marL="0" lvl="0" indent="0" algn="just">
              <a:buNone/>
            </a:pPr>
            <a:r>
              <a:rPr lang="sr-Latn-ME" sz="1800" dirty="0">
                <a:latin typeface="calibri (Body)"/>
              </a:rPr>
              <a:t>W</a:t>
            </a:r>
            <a:r>
              <a:rPr lang="sr-Latn-ME" sz="1400" dirty="0">
                <a:latin typeface="calibri (Body)"/>
              </a:rPr>
              <a:t>3</a:t>
            </a:r>
            <a:r>
              <a:rPr lang="sr-Latn-ME" sz="1800" dirty="0">
                <a:latin typeface="calibri (Body)"/>
              </a:rPr>
              <a:t> - energija nedjeljnog poravnanja akumulacija</a:t>
            </a:r>
          </a:p>
          <a:p>
            <a:pPr marL="0" indent="0" algn="just">
              <a:buNone/>
            </a:pPr>
            <a:r>
              <a:rPr lang="sr-Latn-ME" sz="1800" dirty="0">
                <a:latin typeface="calibri (Body)"/>
              </a:rPr>
              <a:t>W</a:t>
            </a:r>
            <a:r>
              <a:rPr lang="sr-Latn-ME" sz="1400" dirty="0">
                <a:latin typeface="calibri (Body)"/>
              </a:rPr>
              <a:t>4</a:t>
            </a:r>
            <a:r>
              <a:rPr lang="sr-Latn-ME" sz="1800" dirty="0">
                <a:latin typeface="calibri (Body)"/>
              </a:rPr>
              <a:t> - energija poravnanja akumulacija od 2 do 3 nedjelje</a:t>
            </a:r>
          </a:p>
          <a:p>
            <a:pPr marL="0" indent="0">
              <a:buNone/>
            </a:pPr>
            <a:endParaRPr lang="sr-Latn-ME" sz="1800" dirty="0">
              <a:latin typeface="calibri (Body)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40" y="4005064"/>
            <a:ext cx="676875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201"/>
            <a:ext cx="8784976" cy="634520"/>
          </a:xfrm>
        </p:spPr>
        <p:txBody>
          <a:bodyPr/>
          <a:lstStyle/>
          <a:p>
            <a:pPr algn="ctr"/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Ekonomska valorizacija sa stanovišta upravljanja</a:t>
            </a:r>
            <a:br>
              <a:rPr lang="sr-Latn-ME" b="1" u="sng" dirty="0" smtClean="0">
                <a:solidFill>
                  <a:schemeClr val="tx1"/>
                </a:solidFill>
                <a:latin typeface="calibri (Headings)"/>
              </a:rPr>
            </a:b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268760"/>
            <a:ext cx="8230581" cy="4857037"/>
          </a:xfrm>
        </p:spPr>
        <p:txBody>
          <a:bodyPr/>
          <a:lstStyle/>
          <a:p>
            <a:pPr algn="just"/>
            <a:r>
              <a:rPr lang="sr-Latn-ME" sz="1800" dirty="0">
                <a:latin typeface="calibri (Body)"/>
              </a:rPr>
              <a:t>Primjenjene su prosječne mjesečne cijene dobijene sa EEX berze („day ahead“) u periodu od 2007. do 2011. godine pojedinačno</a:t>
            </a:r>
          </a:p>
          <a:p>
            <a:pPr marL="0" indent="0">
              <a:buNone/>
            </a:pPr>
            <a:endParaRPr lang="sr-Latn-ME" sz="1800" dirty="0">
              <a:latin typeface="calibri (Body)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7280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3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692696"/>
            <a:ext cx="8230581" cy="5433101"/>
          </a:xfrm>
        </p:spPr>
        <p:txBody>
          <a:bodyPr/>
          <a:lstStyle/>
          <a:p>
            <a:pPr marL="0" indent="0">
              <a:buNone/>
            </a:pPr>
            <a:endParaRPr lang="sr-Latn-ME" sz="1800" dirty="0" smtClean="0">
              <a:latin typeface="calibri (Body)"/>
            </a:endParaRPr>
          </a:p>
          <a:p>
            <a:pPr marL="0" indent="0">
              <a:buNone/>
            </a:pPr>
            <a:r>
              <a:rPr lang="sr-Latn-ME" sz="1800" dirty="0" smtClean="0">
                <a:latin typeface="calibri (Body)"/>
              </a:rPr>
              <a:t>Ekonomski </a:t>
            </a:r>
            <a:r>
              <a:rPr lang="sr-Latn-ME" sz="1800" dirty="0">
                <a:latin typeface="calibri (Body)"/>
              </a:rPr>
              <a:t>efekti prevođenja </a:t>
            </a: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  <a:p>
            <a:pPr algn="just"/>
            <a:r>
              <a:rPr lang="sr-Latn-ME" sz="1800" dirty="0">
                <a:latin typeface="calibri (Body)"/>
              </a:rPr>
              <a:t>Upoređujići mogući godišnji profit u </a:t>
            </a:r>
            <a:r>
              <a:rPr lang="sr-Latn-ME" sz="1800" b="1" dirty="0">
                <a:latin typeface="calibri (Body)"/>
              </a:rPr>
              <a:t>najnepovoljnijem</a:t>
            </a:r>
            <a:r>
              <a:rPr lang="sr-Latn-ME" sz="1800" dirty="0">
                <a:latin typeface="calibri (Body)"/>
              </a:rPr>
              <a:t> slučaju a to je sa cijenama iz 2011. godine, dobijamo razliku između Varijante I i Varijante II u iznosu od </a:t>
            </a:r>
            <a:r>
              <a:rPr lang="sr-Latn-ME" sz="1800" b="1" dirty="0">
                <a:latin typeface="calibri (Body)"/>
              </a:rPr>
              <a:t>828,589,9 €</a:t>
            </a:r>
            <a:r>
              <a:rPr lang="sr-Latn-ME" sz="1800" dirty="0">
                <a:latin typeface="calibri (Body)"/>
              </a:rPr>
              <a:t> odnosno </a:t>
            </a:r>
            <a:r>
              <a:rPr lang="sr-Latn-ME" sz="1800" b="1" dirty="0">
                <a:latin typeface="calibri (Body)"/>
              </a:rPr>
              <a:t>36%</a:t>
            </a:r>
            <a:r>
              <a:rPr lang="sr-Latn-ME" sz="1800" dirty="0">
                <a:latin typeface="calibri (Body)"/>
              </a:rPr>
              <a:t>   ili </a:t>
            </a:r>
            <a:r>
              <a:rPr lang="sr-Latn-ME" sz="1800" b="1" dirty="0">
                <a:latin typeface="calibri (Body)"/>
              </a:rPr>
              <a:t>1,069,703 €</a:t>
            </a:r>
            <a:r>
              <a:rPr lang="sr-Latn-ME" sz="1800" dirty="0">
                <a:latin typeface="calibri (Body)"/>
              </a:rPr>
              <a:t> odnosno </a:t>
            </a:r>
            <a:r>
              <a:rPr lang="sr-Latn-ME" sz="1800" b="1" dirty="0">
                <a:latin typeface="calibri (Body)"/>
              </a:rPr>
              <a:t>37%</a:t>
            </a:r>
          </a:p>
          <a:p>
            <a:endParaRPr lang="sr-Latn-ME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1" y="2060848"/>
            <a:ext cx="6768751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8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0581" cy="562512"/>
          </a:xfrm>
        </p:spPr>
        <p:txBody>
          <a:bodyPr/>
          <a:lstStyle/>
          <a:p>
            <a:pPr algn="ctr"/>
            <a:r>
              <a:rPr lang="sr-Latn-ME" b="1" u="sng" dirty="0" smtClean="0">
                <a:solidFill>
                  <a:schemeClr val="tx1"/>
                </a:solidFill>
                <a:latin typeface="calibri (Headings)"/>
              </a:rPr>
              <a:t>Zaključak</a:t>
            </a:r>
            <a:endParaRPr lang="sr-Latn-ME" b="1" u="sng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692696"/>
            <a:ext cx="8230581" cy="59046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r-Latn-ME" sz="1800" dirty="0">
                <a:latin typeface="calibri (Body)"/>
              </a:rPr>
              <a:t>Pozitivni efekti prevođenja:</a:t>
            </a:r>
          </a:p>
          <a:p>
            <a:pPr marL="0" indent="0">
              <a:spcBef>
                <a:spcPts val="0"/>
              </a:spcBef>
              <a:buNone/>
            </a:pPr>
            <a:endParaRPr lang="sr-Latn-ME" sz="1800" dirty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P</a:t>
            </a:r>
            <a:r>
              <a:rPr lang="en-US" sz="1800" dirty="0" err="1">
                <a:latin typeface="calibri (Body)"/>
              </a:rPr>
              <a:t>ovećanj</a:t>
            </a:r>
            <a:r>
              <a:rPr lang="sr-Latn-ME" sz="1800" dirty="0">
                <a:latin typeface="calibri (Body)"/>
              </a:rPr>
              <a:t>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udjela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prosječne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godišnje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proizvodnje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iz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akumulacija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odnosu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na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ukupnu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godišnju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proizvodnju</a:t>
            </a:r>
            <a:r>
              <a:rPr lang="en-US" sz="1800" dirty="0">
                <a:latin typeface="calibri (Body)"/>
              </a:rPr>
              <a:t> HE </a:t>
            </a:r>
            <a:r>
              <a:rPr lang="sr-Latn-ME" sz="1800" dirty="0">
                <a:latin typeface="calibri (Body)"/>
              </a:rPr>
              <a:t>„</a:t>
            </a:r>
            <a:r>
              <a:rPr lang="en-US" sz="1800" dirty="0" err="1">
                <a:latin typeface="calibri (Body)"/>
              </a:rPr>
              <a:t>Perućica</a:t>
            </a:r>
            <a:r>
              <a:rPr lang="en-US" sz="1800" dirty="0">
                <a:latin typeface="calibri (Body)"/>
              </a:rPr>
              <a:t>” </a:t>
            </a:r>
            <a:r>
              <a:rPr lang="en-US" sz="1800" dirty="0" err="1">
                <a:latin typeface="calibri (Body)"/>
              </a:rPr>
              <a:t>sa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22%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na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45%</a:t>
            </a:r>
            <a:r>
              <a:rPr lang="en-US" sz="1800" dirty="0">
                <a:latin typeface="calibri (Body)"/>
              </a:rPr>
              <a:t> </a:t>
            </a:r>
            <a:endParaRPr lang="sr-Latn-ME" sz="1800" dirty="0">
              <a:latin typeface="calibri (Body)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S</a:t>
            </a:r>
            <a:r>
              <a:rPr lang="en-US" sz="1800" dirty="0" err="1">
                <a:latin typeface="calibri (Body)"/>
              </a:rPr>
              <a:t>manjenj</a:t>
            </a:r>
            <a:r>
              <a:rPr lang="sr-Latn-ME" sz="1800" dirty="0">
                <a:latin typeface="calibri (Body)"/>
              </a:rPr>
              <a:t>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broja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dana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moguće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pojave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retenzije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Vrtac</a:t>
            </a:r>
            <a:endParaRPr lang="sr-Latn-ME" sz="1800" dirty="0">
              <a:latin typeface="calibri (Body)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M</a:t>
            </a:r>
            <a:r>
              <a:rPr lang="en-US" sz="1800" dirty="0" err="1">
                <a:latin typeface="calibri (Body)"/>
              </a:rPr>
              <a:t>anji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gubi</a:t>
            </a:r>
            <a:r>
              <a:rPr lang="sr-Latn-ME" sz="1800" dirty="0">
                <a:latin typeface="calibri (Body)"/>
              </a:rPr>
              <a:t>ci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vode</a:t>
            </a:r>
            <a:r>
              <a:rPr lang="sr-Latn-ME" sz="1800" dirty="0">
                <a:latin typeface="calibri (Body)"/>
              </a:rPr>
              <a:t> u akumulacijama i retenziji Vrtac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M</a:t>
            </a:r>
            <a:r>
              <a:rPr lang="en-US" sz="1800" dirty="0" err="1">
                <a:latin typeface="calibri (Body)"/>
              </a:rPr>
              <a:t>ogućnost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upravljanja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snagom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dotoka</a:t>
            </a:r>
            <a:r>
              <a:rPr lang="en-US" sz="1800" dirty="0">
                <a:latin typeface="calibri (Body)"/>
              </a:rPr>
              <a:t> do </a:t>
            </a:r>
            <a:r>
              <a:rPr lang="en-US" sz="1800" b="1" dirty="0">
                <a:latin typeface="calibri (Body)"/>
              </a:rPr>
              <a:t>535 MW </a:t>
            </a:r>
            <a:r>
              <a:rPr lang="en-US" sz="1800" b="1" dirty="0" err="1">
                <a:latin typeface="calibri (Body)"/>
              </a:rPr>
              <a:t>za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varijantu</a:t>
            </a:r>
            <a:r>
              <a:rPr lang="en-US" sz="1800" b="1" dirty="0">
                <a:latin typeface="calibri (Body)"/>
              </a:rPr>
              <a:t> 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</a:t>
            </a:r>
            <a:r>
              <a:rPr lang="en-US" sz="1800" dirty="0">
                <a:latin typeface="calibri (Body)"/>
              </a:rPr>
              <a:t> do </a:t>
            </a:r>
            <a:r>
              <a:rPr lang="en-US" sz="1800" b="1" dirty="0">
                <a:latin typeface="calibri (Body)"/>
              </a:rPr>
              <a:t>395 MW </a:t>
            </a:r>
            <a:r>
              <a:rPr lang="en-US" sz="1800" b="1" dirty="0" err="1">
                <a:latin typeface="calibri (Body)"/>
              </a:rPr>
              <a:t>za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varijantu</a:t>
            </a:r>
            <a:r>
              <a:rPr lang="en-US" sz="1800" b="1" dirty="0">
                <a:latin typeface="calibri (Body)"/>
              </a:rPr>
              <a:t> II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dirty="0">
                <a:latin typeface="calibri (Body)"/>
              </a:rPr>
              <a:t>u </a:t>
            </a:r>
            <a:r>
              <a:rPr lang="en-US" sz="1800" dirty="0" err="1">
                <a:latin typeface="calibri (Body)"/>
              </a:rPr>
              <a:t>odnosu</a:t>
            </a:r>
            <a:r>
              <a:rPr lang="en-US" sz="1800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na </a:t>
            </a:r>
            <a:r>
              <a:rPr lang="en-US" sz="1800" dirty="0" err="1">
                <a:latin typeface="calibri (Body)"/>
              </a:rPr>
              <a:t>dosadašnjih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285 MW </a:t>
            </a:r>
            <a:endParaRPr lang="sr-Latn-ME" sz="1800" b="1" dirty="0">
              <a:latin typeface="calibri (Body)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B</a:t>
            </a:r>
            <a:r>
              <a:rPr lang="en-US" sz="1800" dirty="0" err="1">
                <a:latin typeface="calibri (Body)"/>
              </a:rPr>
              <a:t>olje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operativno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upravljanje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radom</a:t>
            </a:r>
            <a:r>
              <a:rPr lang="en-US" sz="1800" dirty="0">
                <a:latin typeface="calibri (Body)"/>
              </a:rPr>
              <a:t> HE </a:t>
            </a:r>
            <a:r>
              <a:rPr lang="sr-Latn-ME" sz="1800" dirty="0">
                <a:latin typeface="calibri (Body)"/>
              </a:rPr>
              <a:t>„</a:t>
            </a:r>
            <a:r>
              <a:rPr lang="en-US" sz="1800" dirty="0" err="1">
                <a:latin typeface="calibri (Body)"/>
              </a:rPr>
              <a:t>Perućica</a:t>
            </a:r>
            <a:r>
              <a:rPr lang="en-US" sz="1800" dirty="0">
                <a:latin typeface="calibri (Body)"/>
              </a:rPr>
              <a:t>”</a:t>
            </a:r>
            <a:endParaRPr lang="sr-Latn-ME" sz="1800" dirty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N</a:t>
            </a:r>
            <a:r>
              <a:rPr lang="en-US" sz="1800" dirty="0" err="1">
                <a:latin typeface="calibri (Body)"/>
              </a:rPr>
              <a:t>oćni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viškovi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energije</a:t>
            </a:r>
            <a:r>
              <a:rPr lang="en-US" sz="1800" dirty="0">
                <a:latin typeface="calibri (Body)"/>
              </a:rPr>
              <a:t> bi se </a:t>
            </a:r>
            <a:r>
              <a:rPr lang="en-US" sz="1800" dirty="0" err="1">
                <a:latin typeface="calibri (Body)"/>
              </a:rPr>
              <a:t>skretali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akumulacije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umjesto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dosadašnjeg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deponovanja</a:t>
            </a:r>
            <a:r>
              <a:rPr lang="en-US" sz="1800" dirty="0">
                <a:latin typeface="calibri (Body)"/>
              </a:rPr>
              <a:t> u EPS </a:t>
            </a:r>
            <a:r>
              <a:rPr lang="en-US" sz="1800" dirty="0" err="1">
                <a:latin typeface="calibri (Body)"/>
              </a:rPr>
              <a:t>po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članu</a:t>
            </a:r>
            <a:r>
              <a:rPr lang="en-US" sz="1800" dirty="0">
                <a:latin typeface="calibri (Body)"/>
              </a:rPr>
              <a:t> 18. </a:t>
            </a:r>
            <a:r>
              <a:rPr lang="en-US" sz="1800" dirty="0" err="1">
                <a:latin typeface="calibri (Body)"/>
              </a:rPr>
              <a:t>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na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taj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način</a:t>
            </a:r>
            <a:r>
              <a:rPr lang="en-US" sz="1800" dirty="0">
                <a:latin typeface="calibri (Body)"/>
              </a:rPr>
              <a:t> bi se </a:t>
            </a:r>
            <a:r>
              <a:rPr lang="en-US" sz="1800" dirty="0" err="1">
                <a:latin typeface="calibri (Body)"/>
              </a:rPr>
              <a:t>izbjeg</a:t>
            </a:r>
            <a:r>
              <a:rPr lang="sr-Latn-ME" sz="1800" dirty="0">
                <a:latin typeface="calibri (Body)"/>
              </a:rPr>
              <a:t>lo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umanj</a:t>
            </a:r>
            <a:r>
              <a:rPr lang="sr-Latn-ME" sz="1800" dirty="0">
                <a:latin typeface="calibri (Body)"/>
              </a:rPr>
              <a:t>enje te </a:t>
            </a:r>
            <a:r>
              <a:rPr lang="en-US" sz="1800" dirty="0" err="1">
                <a:latin typeface="calibri (Body)"/>
              </a:rPr>
              <a:t>energije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53%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odnosno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koeficijent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deponovanja</a:t>
            </a:r>
            <a:r>
              <a:rPr lang="en-US" sz="1800" dirty="0">
                <a:latin typeface="calibri (Body)"/>
              </a:rPr>
              <a:t> 2,15 = (1,4*1,5) u </a:t>
            </a:r>
            <a:r>
              <a:rPr lang="en-US" sz="1800" dirty="0" err="1">
                <a:latin typeface="calibri (Body)"/>
              </a:rPr>
              <a:t>slučaju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povlačenja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iste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dnevnom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periodu</a:t>
            </a:r>
            <a:endParaRPr lang="sr-Latn-ME" sz="1800" dirty="0">
              <a:latin typeface="calibri (Body)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sr-Latn-ME" sz="1800" dirty="0">
                <a:latin typeface="calibri (Body)"/>
              </a:rPr>
              <a:t>Ekonomski efekat prevođenja na godišnjem nivou u minimalnom iznosu od </a:t>
            </a:r>
            <a:r>
              <a:rPr lang="en-US" sz="1800" b="1" dirty="0">
                <a:latin typeface="calibri (Body)"/>
              </a:rPr>
              <a:t>2,264,413.34 €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varijantu</a:t>
            </a:r>
            <a:r>
              <a:rPr lang="en-US" sz="1800" dirty="0">
                <a:latin typeface="calibri (Body)"/>
              </a:rPr>
              <a:t> 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>
                <a:latin typeface="calibri (Body)"/>
              </a:rPr>
              <a:t>(</a:t>
            </a:r>
            <a:r>
              <a:rPr lang="en-US" sz="1800" b="1" dirty="0" err="1">
                <a:latin typeface="calibri (Body)"/>
              </a:rPr>
              <a:t>Pcjevovoda</a:t>
            </a:r>
            <a:r>
              <a:rPr lang="en-US" sz="1800" b="1" dirty="0">
                <a:latin typeface="calibri (Body)"/>
              </a:rPr>
              <a:t> = 250 MW </a:t>
            </a:r>
            <a:r>
              <a:rPr lang="sr-Latn-ME" sz="1800" dirty="0">
                <a:latin typeface="calibri (Body)"/>
              </a:rPr>
              <a:t>ili</a:t>
            </a:r>
            <a:r>
              <a:rPr lang="en-US" sz="1800" b="1" dirty="0">
                <a:latin typeface="calibri (Body)"/>
              </a:rPr>
              <a:t> Q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60 m3/sec</a:t>
            </a:r>
            <a:r>
              <a:rPr lang="en-US" sz="1800" dirty="0">
                <a:latin typeface="calibri (Body)"/>
              </a:rPr>
              <a:t>)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ili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1,435,823.46 € </a:t>
            </a:r>
            <a:r>
              <a:rPr lang="en-US" sz="1800" dirty="0" err="1">
                <a:latin typeface="calibri (Body)"/>
              </a:rPr>
              <a:t>za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varijantu</a:t>
            </a:r>
            <a:r>
              <a:rPr lang="en-US" sz="1800" dirty="0">
                <a:latin typeface="calibri (Body)"/>
              </a:rPr>
              <a:t> II (</a:t>
            </a:r>
            <a:r>
              <a:rPr lang="en-US" sz="1800" b="1" dirty="0" err="1">
                <a:latin typeface="calibri (Body)"/>
              </a:rPr>
              <a:t>Pcjevovoda</a:t>
            </a:r>
            <a:r>
              <a:rPr lang="en-US" sz="1800" b="1" dirty="0">
                <a:latin typeface="calibri (Body)"/>
              </a:rPr>
              <a:t> = 110 MW </a:t>
            </a:r>
            <a:r>
              <a:rPr lang="sr-Latn-ME" sz="1800" dirty="0">
                <a:latin typeface="calibri (Body)"/>
              </a:rPr>
              <a:t>ili</a:t>
            </a:r>
            <a:r>
              <a:rPr lang="en-US" sz="1800" b="1" dirty="0">
                <a:latin typeface="calibri (Body)"/>
              </a:rPr>
              <a:t> Q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26 m3/sec</a:t>
            </a:r>
            <a:r>
              <a:rPr lang="en-US" sz="1800" dirty="0">
                <a:latin typeface="calibri (Body)"/>
              </a:rPr>
              <a:t>)</a:t>
            </a:r>
            <a:endParaRPr lang="sr-Latn-ME" sz="1800" dirty="0"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ME" sz="1800" dirty="0"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latin typeface="calibri (Body)"/>
              </a:rPr>
              <a:t>S </a:t>
            </a:r>
            <a:r>
              <a:rPr lang="en-US" sz="1800" b="1" dirty="0" err="1">
                <a:latin typeface="calibri (Body)"/>
              </a:rPr>
              <a:t>obzirom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na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urađene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analize</a:t>
            </a:r>
            <a:r>
              <a:rPr lang="en-US" sz="1800" b="1" dirty="0">
                <a:latin typeface="calibri (Body)"/>
              </a:rPr>
              <a:t>, </a:t>
            </a:r>
            <a:r>
              <a:rPr lang="en-US" sz="1800" b="1" dirty="0" err="1">
                <a:latin typeface="calibri (Body)"/>
              </a:rPr>
              <a:t>kao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na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trenutna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predviđanja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rasta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cijena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električne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energije</a:t>
            </a:r>
            <a:r>
              <a:rPr lang="en-US" sz="1800" b="1" dirty="0">
                <a:latin typeface="calibri (Body)"/>
              </a:rPr>
              <a:t>, </a:t>
            </a:r>
            <a:r>
              <a:rPr lang="en-US" sz="1800" b="1" dirty="0" err="1">
                <a:latin typeface="calibri (Body)"/>
              </a:rPr>
              <a:t>kao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konačni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zaključak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smatra</a:t>
            </a:r>
            <a:r>
              <a:rPr lang="en-US" sz="1800" b="1" dirty="0">
                <a:latin typeface="calibri (Body)"/>
              </a:rPr>
              <a:t> se </a:t>
            </a:r>
            <a:r>
              <a:rPr lang="en-US" sz="1800" b="1" dirty="0" err="1">
                <a:latin typeface="calibri (Body)"/>
              </a:rPr>
              <a:t>neophodnim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realizacija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ovog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projekta</a:t>
            </a:r>
            <a:r>
              <a:rPr lang="en-US" sz="1800" b="1" dirty="0">
                <a:latin typeface="calibri (Body)"/>
              </a:rPr>
              <a:t>, da</a:t>
            </a:r>
            <a:r>
              <a:rPr lang="sr-Latn-ME" sz="1800" b="1" dirty="0">
                <a:latin typeface="calibri (Body)"/>
              </a:rPr>
              <a:t>va</a:t>
            </a:r>
            <a:r>
              <a:rPr lang="en-US" sz="1800" b="1" dirty="0" err="1">
                <a:latin typeface="calibri (Body)"/>
              </a:rPr>
              <a:t>jući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prednost</a:t>
            </a:r>
            <a:r>
              <a:rPr lang="en-US" sz="1800" b="1" dirty="0">
                <a:latin typeface="calibri (Body)"/>
              </a:rPr>
              <a:t>  </a:t>
            </a:r>
            <a:r>
              <a:rPr lang="en-US" sz="1800" b="1" dirty="0" err="1">
                <a:latin typeface="calibri (Body)"/>
              </a:rPr>
              <a:t>varijanti</a:t>
            </a:r>
            <a:r>
              <a:rPr lang="en-US" sz="1800" b="1" dirty="0">
                <a:latin typeface="calibri (Body)"/>
              </a:rPr>
              <a:t> I, </a:t>
            </a:r>
            <a:r>
              <a:rPr lang="en-US" sz="1800" b="1" dirty="0" err="1">
                <a:latin typeface="calibri (Body)"/>
              </a:rPr>
              <a:t>odnosno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izgradnju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cjevovoda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kapaciteta</a:t>
            </a:r>
            <a:r>
              <a:rPr lang="en-US" sz="1800" b="1" dirty="0">
                <a:latin typeface="calibri (Body)"/>
              </a:rPr>
              <a:t> P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250 MW </a:t>
            </a:r>
            <a:r>
              <a:rPr lang="en-US" sz="1800" b="1" dirty="0" err="1">
                <a:latin typeface="calibri (Body)"/>
              </a:rPr>
              <a:t>i</a:t>
            </a:r>
            <a:r>
              <a:rPr lang="en-US" sz="1800" b="1" dirty="0">
                <a:latin typeface="calibri (Body)"/>
              </a:rPr>
              <a:t> Q</a:t>
            </a:r>
            <a:r>
              <a:rPr lang="sr-Latn-ME" sz="1800" b="1" dirty="0">
                <a:latin typeface="calibri (Body)"/>
              </a:rPr>
              <a:t> </a:t>
            </a:r>
            <a:r>
              <a:rPr lang="en-US" sz="1800" b="1" dirty="0">
                <a:latin typeface="calibri (Body)"/>
              </a:rPr>
              <a:t>= 60 m3/s</a:t>
            </a:r>
            <a:endParaRPr lang="sr-Latn-ME" sz="1800" dirty="0">
              <a:latin typeface="calibri (Body)"/>
            </a:endParaRP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6882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sz="2400" dirty="0" smtClean="0"/>
          </a:p>
          <a:p>
            <a:pPr marL="0" indent="0" algn="ctr">
              <a:buNone/>
            </a:pPr>
            <a:endParaRPr lang="sr-Latn-ME" sz="2400" dirty="0"/>
          </a:p>
          <a:p>
            <a:pPr marL="0" indent="0" algn="ctr">
              <a:buNone/>
            </a:pPr>
            <a:r>
              <a:rPr lang="sr-Latn-ME" sz="4400" b="1" dirty="0" smtClean="0">
                <a:latin typeface="calibri (Body)"/>
              </a:rPr>
              <a:t>HVALA </a:t>
            </a:r>
            <a:r>
              <a:rPr lang="sr-Latn-ME" sz="4400" b="1" dirty="0">
                <a:latin typeface="calibri (Body)"/>
              </a:rPr>
              <a:t>NA PAŽNJI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0327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pPr algn="ctr" defTabSz="914400"/>
            <a:r>
              <a:rPr lang="sr-Latn-ME" b="1" u="sng" kern="1200" dirty="0">
                <a:solidFill>
                  <a:schemeClr val="tx1"/>
                </a:solidFill>
                <a:latin typeface="calibri (Headings)"/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80512" cy="5544616"/>
          </a:xfrm>
        </p:spPr>
        <p:txBody>
          <a:bodyPr>
            <a:normAutofit/>
          </a:bodyPr>
          <a:lstStyle/>
          <a:p>
            <a:pPr algn="just"/>
            <a:r>
              <a:rPr lang="sr-Latn-ME" sz="1800" dirty="0" smtClean="0">
                <a:latin typeface="calibri (Body)"/>
              </a:rPr>
              <a:t>Korišćena baza podataka dnevnog stanja akumulacija Krupac, Slano i retenzije Vrtac, kao i podaci o dnevnom stanju dotoka na rijeci Zeti za period 1969 – 2011.</a:t>
            </a:r>
          </a:p>
          <a:p>
            <a:pPr algn="just"/>
            <a:r>
              <a:rPr lang="sr-Latn-ME" sz="1800" dirty="0" smtClean="0">
                <a:latin typeface="calibri (Body)"/>
              </a:rPr>
              <a:t>Uvažene pretpostavke </a:t>
            </a:r>
            <a:r>
              <a:rPr lang="sr-Latn-ME" sz="1800" dirty="0">
                <a:latin typeface="calibri (Body)"/>
              </a:rPr>
              <a:t>da dotok od 1999. godine na „Duklovom mostu“ zbog izgradnje nizvodnih objekata daje netačne podatke koji su veći nego realni za </a:t>
            </a:r>
            <a:r>
              <a:rPr lang="sr-Latn-ME" sz="1800" dirty="0" smtClean="0">
                <a:latin typeface="calibri (Body)"/>
              </a:rPr>
              <a:t>30%</a:t>
            </a: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Dotoke do 100 MW je moguće </a:t>
            </a:r>
            <a:r>
              <a:rPr lang="sr-Latn-ME" sz="1800" dirty="0">
                <a:latin typeface="calibri (Body)"/>
              </a:rPr>
              <a:t>tokom noćnih sati akumulisati u kanale i kompenzacioni bazen prethodnim obaranjem kote na ulaznoj </a:t>
            </a:r>
            <a:r>
              <a:rPr lang="sr-Latn-ME" sz="1800" dirty="0" smtClean="0">
                <a:latin typeface="calibri (Body)"/>
              </a:rPr>
              <a:t>građevini (Norinj)</a:t>
            </a:r>
          </a:p>
          <a:p>
            <a:pPr lvl="0" algn="just"/>
            <a:r>
              <a:rPr lang="sr-Latn-ME" sz="1800" dirty="0" smtClean="0">
                <a:latin typeface="calibri (Body)"/>
              </a:rPr>
              <a:t>Nijesu razmatrani</a:t>
            </a:r>
            <a:r>
              <a:rPr lang="sr-Latn-ME" sz="1800" dirty="0"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gubici </a:t>
            </a:r>
            <a:r>
              <a:rPr lang="sr-Latn-ME" sz="1800" dirty="0">
                <a:latin typeface="calibri (Body)"/>
              </a:rPr>
              <a:t>u akumulacijama </a:t>
            </a:r>
            <a:endParaRPr lang="sr-Latn-ME" sz="1800" dirty="0" smtClean="0">
              <a:latin typeface="calibri (Body)"/>
            </a:endParaRPr>
          </a:p>
          <a:p>
            <a:pPr lvl="0" algn="just"/>
            <a:r>
              <a:rPr lang="sr-Latn-ME" sz="1800" dirty="0" smtClean="0">
                <a:latin typeface="calibri (Body)"/>
              </a:rPr>
              <a:t>Posebno uzete u obzir </a:t>
            </a:r>
            <a:r>
              <a:rPr lang="sr-Latn-ME" sz="1800" dirty="0">
                <a:latin typeface="calibri (Body)"/>
              </a:rPr>
              <a:t>situacije koje zavise od snage dotoka, tehničkog ograničenja HE „Perućica“ i propusne moći </a:t>
            </a:r>
            <a:r>
              <a:rPr lang="sr-Latn-ME" sz="1800" dirty="0" smtClean="0">
                <a:latin typeface="calibri (Body)"/>
              </a:rPr>
              <a:t>cjevovoda (sistema za prevod)</a:t>
            </a: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Definisane stepenice za varijantu I (cjevovod protoka 60 </a:t>
            </a:r>
            <a:r>
              <a:rPr lang="sr-Latn-ME" sz="1800" dirty="0" smtClean="0">
                <a:latin typeface="calibri (Body)"/>
              </a:rPr>
              <a:t>m</a:t>
            </a:r>
            <a:r>
              <a:rPr lang="sr-Latn-ME" sz="1800" dirty="0" smtClean="0"/>
              <a:t>³</a:t>
            </a:r>
            <a:r>
              <a:rPr lang="sr-Latn-ME" sz="1800" dirty="0" smtClean="0">
                <a:latin typeface="calibri (Body)"/>
              </a:rPr>
              <a:t>/s</a:t>
            </a:r>
            <a:r>
              <a:rPr lang="sr-Latn-ME" sz="1800" dirty="0" smtClean="0"/>
              <a:t> </a:t>
            </a:r>
            <a:r>
              <a:rPr lang="sr-Latn-ME" sz="1800" dirty="0" smtClean="0">
                <a:latin typeface="calibri (Body)"/>
              </a:rPr>
              <a:t>(250 MW)) </a:t>
            </a:r>
            <a:r>
              <a:rPr lang="sr-Latn-ME" sz="1800" dirty="0" smtClean="0">
                <a:effectLst/>
                <a:latin typeface="calibri (Body)"/>
              </a:rPr>
              <a:t>i varijantu </a:t>
            </a:r>
            <a:r>
              <a:rPr lang="sr-Latn-ME" sz="1800" dirty="0">
                <a:latin typeface="calibri (Body)"/>
              </a:rPr>
              <a:t>II (cjevovod protoka </a:t>
            </a:r>
            <a:r>
              <a:rPr lang="sr-Latn-ME" sz="1800" dirty="0" smtClean="0">
                <a:latin typeface="calibri (Body)"/>
              </a:rPr>
              <a:t>26 </a:t>
            </a:r>
            <a:r>
              <a:rPr lang="sr-Latn-ME" sz="1800" dirty="0">
                <a:latin typeface="calibri (Body)"/>
              </a:rPr>
              <a:t>m</a:t>
            </a:r>
            <a:r>
              <a:rPr lang="sr-Latn-ME" sz="1800" dirty="0"/>
              <a:t>³</a:t>
            </a:r>
            <a:r>
              <a:rPr lang="sr-Latn-ME" sz="1800" dirty="0">
                <a:latin typeface="calibri (Body)"/>
              </a:rPr>
              <a:t>/s</a:t>
            </a:r>
            <a:r>
              <a:rPr lang="sr-Latn-ME" sz="1800" dirty="0"/>
              <a:t> </a:t>
            </a:r>
            <a:r>
              <a:rPr lang="sr-Latn-ME" sz="1800" dirty="0" smtClean="0">
                <a:latin typeface="calibri (Body)"/>
              </a:rPr>
              <a:t>(110 </a:t>
            </a:r>
            <a:r>
              <a:rPr lang="sr-Latn-ME" sz="1800" dirty="0">
                <a:latin typeface="calibri (Body)"/>
              </a:rPr>
              <a:t>MW))</a:t>
            </a:r>
            <a:endParaRPr lang="sr-Latn-ME" sz="1800" dirty="0" smtClean="0">
              <a:effectLst/>
              <a:latin typeface="calibri (Body)"/>
            </a:endParaRP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Korišćene cijene dobijene sa EEX berze („day ahead“) za period od 2007. do 2011. pojedinačno za profile band (baseload (00-24h)), pik (peak (08-20h)) i of pik (off peak (00-08h)) energije</a:t>
            </a:r>
          </a:p>
          <a:p>
            <a:pPr lvl="0" algn="just"/>
            <a:r>
              <a:rPr lang="sr-Latn-ME" sz="1800" dirty="0" smtClean="0">
                <a:effectLst/>
                <a:latin typeface="calibri (Body)"/>
              </a:rPr>
              <a:t>Nijesu razmatrani efekti dopune akumulacija vikendima i praznicima (110 – 120 dana) u toku jedne kalendarske godine</a:t>
            </a:r>
          </a:p>
          <a:p>
            <a:pPr lvl="0" algn="just"/>
            <a:endParaRPr lang="sr-Latn-ME" sz="1800" dirty="0">
              <a:effectLst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24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30581" cy="634520"/>
          </a:xfrm>
        </p:spPr>
        <p:txBody>
          <a:bodyPr/>
          <a:lstStyle/>
          <a:p>
            <a:pPr algn="ctr"/>
            <a:r>
              <a:rPr lang="sr-Latn-ME" b="1" u="sng" dirty="0">
                <a:solidFill>
                  <a:schemeClr val="tx1"/>
                </a:solidFill>
                <a:latin typeface="calibri (Headings)"/>
              </a:rPr>
              <a:t>Tehnički detalji projekta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2837113"/>
          </a:xfrm>
        </p:spPr>
        <p:txBody>
          <a:bodyPr>
            <a:normAutofit/>
          </a:bodyPr>
          <a:lstStyle/>
          <a:p>
            <a:pPr algn="just" defTabSz="914400">
              <a:spcBef>
                <a:spcPct val="20000"/>
              </a:spcBef>
            </a:pPr>
            <a:r>
              <a:rPr lang="sr-Latn-ME" sz="1800" dirty="0" smtClean="0">
                <a:latin typeface="calibri (Body)"/>
              </a:rPr>
              <a:t>Izrada cjevovoda (sistema za prevod) između korita Zete i akumulacije Krupac kapaciteta </a:t>
            </a: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P = 250 MW (Q = 60 m3/sec)</a:t>
            </a:r>
          </a:p>
          <a:p>
            <a:pPr algn="just"/>
            <a:r>
              <a:rPr lang="sr-Latn-ME" sz="1800" dirty="0">
                <a:latin typeface="calibri (Body)"/>
              </a:rPr>
              <a:t>Izrada cjevovoda (sistema za prevod) između akumulacija Krupac i Slano</a:t>
            </a:r>
          </a:p>
          <a:p>
            <a:pPr algn="just" defTabSz="914400">
              <a:spcBef>
                <a:spcPct val="20000"/>
              </a:spcBef>
            </a:pPr>
            <a:r>
              <a:rPr lang="sr-Latn-ME" sz="1800" dirty="0">
                <a:latin typeface="calibri (Body)"/>
              </a:rPr>
              <a:t>Tehnički maksimum rada HE „Perućica“ </a:t>
            </a:r>
            <a:r>
              <a:rPr lang="sr-Latn-ME" sz="1800" b="1" kern="1200" dirty="0">
                <a:solidFill>
                  <a:srgbClr val="FF0000"/>
                </a:solidFill>
                <a:latin typeface="calibri (Body)"/>
              </a:rPr>
              <a:t>P = 285 MW (Q = 68 m3/sec)</a:t>
            </a:r>
          </a:p>
          <a:p>
            <a:pPr algn="just"/>
            <a:r>
              <a:rPr lang="sr-Latn-ME" sz="1800" dirty="0" smtClean="0">
                <a:latin typeface="calibri (Body)"/>
              </a:rPr>
              <a:t>Kao posljedica maksimalnog kapaciteta cjevovoda </a:t>
            </a:r>
            <a:r>
              <a:rPr lang="sr-Latn-ME" sz="1800" dirty="0">
                <a:latin typeface="calibri (Body)"/>
              </a:rPr>
              <a:t>(sistema za prevod) </a:t>
            </a: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P = 250 MW </a:t>
            </a:r>
            <a:r>
              <a:rPr lang="sr-Latn-ME" sz="1800" b="1" dirty="0" smtClean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javlja se limitirajući faktor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en-US" sz="1800" b="1" kern="1200" dirty="0" err="1">
                <a:solidFill>
                  <a:srgbClr val="0070C0"/>
                </a:solidFill>
                <a:latin typeface="calibri (Body)"/>
              </a:rPr>
              <a:t>P</a:t>
            </a:r>
            <a:r>
              <a:rPr lang="en-US" sz="1400" b="1" kern="1200" dirty="0" err="1">
                <a:solidFill>
                  <a:srgbClr val="0070C0"/>
                </a:solidFill>
                <a:latin typeface="calibri (Body)"/>
              </a:rPr>
              <a:t>dotoka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= 171 MW</a:t>
            </a:r>
          </a:p>
          <a:p>
            <a:pPr marL="0" indent="0">
              <a:buNone/>
            </a:pPr>
            <a:endParaRPr lang="sr-Latn-ME" sz="1800" b="1" kern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30581" cy="634519"/>
          </a:xfrm>
        </p:spPr>
        <p:txBody>
          <a:bodyPr/>
          <a:lstStyle/>
          <a:p>
            <a:pPr algn="ctr"/>
            <a:r>
              <a:rPr lang="sr-Latn-ME" b="1" u="sng" dirty="0">
                <a:solidFill>
                  <a:schemeClr val="tx1"/>
                </a:solidFill>
                <a:latin typeface="calibri (Headings)"/>
              </a:rPr>
              <a:t>Energetska analiza kretanja voda 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3"/>
          </a:xfrm>
        </p:spPr>
        <p:txBody>
          <a:bodyPr>
            <a:noAutofit/>
          </a:bodyPr>
          <a:lstStyle/>
          <a:p>
            <a:pPr algn="just"/>
            <a:r>
              <a:rPr lang="sr-Latn-ME" sz="1800" dirty="0" smtClean="0">
                <a:latin typeface="calibri  (Body)"/>
              </a:rPr>
              <a:t>Uvažavajući navedena tehnička ograničenja (</a:t>
            </a:r>
            <a:r>
              <a:rPr lang="sr-Latn-ME" sz="1800" b="1" dirty="0" smtClean="0">
                <a:solidFill>
                  <a:srgbClr val="C00000"/>
                </a:solidFill>
                <a:latin typeface="calibri  (Body)"/>
              </a:rPr>
              <a:t>P</a:t>
            </a:r>
            <a:r>
              <a:rPr lang="sr-Latn-ME" sz="1400" b="1" dirty="0" smtClean="0">
                <a:solidFill>
                  <a:srgbClr val="C00000"/>
                </a:solidFill>
                <a:latin typeface="calibri  (Body)"/>
              </a:rPr>
              <a:t>cjevovoda</a:t>
            </a:r>
            <a:r>
              <a:rPr lang="sr-Latn-ME" sz="1800" dirty="0" smtClean="0">
                <a:latin typeface="calibri  (Body)"/>
              </a:rPr>
              <a:t>, </a:t>
            </a:r>
            <a:r>
              <a:rPr lang="sr-Latn-ME" sz="1800" b="1" dirty="0" smtClean="0">
                <a:solidFill>
                  <a:srgbClr val="FF0000"/>
                </a:solidFill>
                <a:latin typeface="calibri  (Body)"/>
              </a:rPr>
              <a:t>P</a:t>
            </a:r>
            <a:r>
              <a:rPr lang="sr-Latn-ME" sz="1400" b="1" dirty="0" smtClean="0">
                <a:solidFill>
                  <a:srgbClr val="FF0000"/>
                </a:solidFill>
                <a:latin typeface="calibri  (Body)"/>
              </a:rPr>
              <a:t>max</a:t>
            </a:r>
            <a:r>
              <a:rPr lang="sr-Latn-ME" sz="1800" b="1" dirty="0" smtClean="0">
                <a:solidFill>
                  <a:srgbClr val="FF0000"/>
                </a:solidFill>
                <a:latin typeface="calibri  (Body)"/>
              </a:rPr>
              <a:t> HE „Perućica“</a:t>
            </a:r>
            <a:r>
              <a:rPr lang="sr-Latn-ME" sz="1800" dirty="0" smtClean="0">
                <a:latin typeface="calibri  (Body)"/>
              </a:rPr>
              <a:t>) i </a:t>
            </a:r>
            <a:r>
              <a:rPr lang="sr-Latn-ME" sz="1800" dirty="0">
                <a:latin typeface="calibri  (Body)"/>
              </a:rPr>
              <a:t>r</a:t>
            </a:r>
            <a:r>
              <a:rPr lang="sr-Latn-ME" sz="1800" dirty="0" smtClean="0">
                <a:latin typeface="calibri  (Body)"/>
              </a:rPr>
              <a:t>adi maksimalnog iskorišćenja cjevovoda kojim se skreće voda Zete u akumulaciju </a:t>
            </a:r>
            <a:r>
              <a:rPr lang="sr-Latn-ME" sz="1800" dirty="0">
                <a:latin typeface="calibri  (Body)"/>
              </a:rPr>
              <a:t>Krupac postavlja se kao jedan od ograničavajućih parametara snaga dotoka </a:t>
            </a:r>
            <a:r>
              <a:rPr lang="sr-Latn-ME" sz="1800" b="1" dirty="0" smtClean="0">
                <a:solidFill>
                  <a:srgbClr val="0070C0"/>
                </a:solidFill>
                <a:latin typeface="calibri  (Body)"/>
              </a:rPr>
              <a:t>P = 171 MW </a:t>
            </a:r>
            <a:r>
              <a:rPr lang="sr-Latn-ME" sz="1800" dirty="0" smtClean="0">
                <a:latin typeface="calibri  (Body)"/>
              </a:rPr>
              <a:t>i definiše se ukupno 5 radnih režima H</a:t>
            </a:r>
            <a:r>
              <a:rPr lang="en-US" sz="1800" dirty="0" smtClean="0">
                <a:latin typeface="calibri  (Body)"/>
              </a:rPr>
              <a:t>E </a:t>
            </a:r>
            <a:r>
              <a:rPr lang="sr-Latn-ME" sz="1800" dirty="0" smtClean="0">
                <a:latin typeface="calibri  (Body)"/>
              </a:rPr>
              <a:t>‚‚</a:t>
            </a:r>
            <a:r>
              <a:rPr lang="en-US" sz="1800" dirty="0" smtClean="0">
                <a:latin typeface="calibri  (Body)"/>
              </a:rPr>
              <a:t>Peru</a:t>
            </a:r>
            <a:r>
              <a:rPr lang="sr-Latn-ME" sz="1800" dirty="0" smtClean="0">
                <a:latin typeface="calibri  (Body)"/>
              </a:rPr>
              <a:t>ćica’’:</a:t>
            </a:r>
          </a:p>
          <a:p>
            <a:pPr marL="0" indent="0">
              <a:buNone/>
            </a:pPr>
            <a:endParaRPr lang="sr-Latn-ME" sz="1800" dirty="0" smtClean="0">
              <a:latin typeface="calibri  (Body)"/>
            </a:endParaRPr>
          </a:p>
          <a:p>
            <a:pPr defTabSz="914400">
              <a:spcBef>
                <a:spcPct val="20000"/>
              </a:spcBef>
            </a:pPr>
            <a:r>
              <a:rPr lang="sr-Latn-ME" sz="1600" b="1" kern="1200" dirty="0">
                <a:solidFill>
                  <a:srgbClr val="FF0000"/>
                </a:solidFill>
                <a:latin typeface="calibri  (Body)"/>
              </a:rPr>
              <a:t>R</a:t>
            </a:r>
            <a:r>
              <a:rPr lang="en-US" sz="1200" b="1" kern="1200" dirty="0">
                <a:solidFill>
                  <a:srgbClr val="FF0000"/>
                </a:solidFill>
                <a:latin typeface="calibri  (Body)"/>
              </a:rPr>
              <a:t>1 </a:t>
            </a:r>
            <a:r>
              <a:rPr lang="en-US" sz="1600" b="1" kern="1200" dirty="0">
                <a:solidFill>
                  <a:srgbClr val="FF0000"/>
                </a:solidFill>
                <a:latin typeface="calibri  (Body)"/>
              </a:rPr>
              <a:t>(P</a:t>
            </a:r>
            <a:r>
              <a:rPr lang="sr-Latn-ME" sz="1200" b="1" kern="1200" dirty="0">
                <a:solidFill>
                  <a:srgbClr val="FF0000"/>
                </a:solidFill>
                <a:latin typeface="calibri  (Body)"/>
              </a:rPr>
              <a:t>dotoka</a:t>
            </a:r>
            <a:r>
              <a:rPr lang="sr-Latn-ME" sz="1600" b="1" kern="1200" dirty="0">
                <a:solidFill>
                  <a:srgbClr val="FF0000"/>
                </a:solidFill>
                <a:latin typeface="calibri  (Body)"/>
              </a:rPr>
              <a:t> </a:t>
            </a:r>
            <a:r>
              <a:rPr lang="en-US" sz="1600" b="1" u="sng" kern="1200" dirty="0">
                <a:solidFill>
                  <a:srgbClr val="FF0000"/>
                </a:solidFill>
                <a:latin typeface="calibri  (Body)"/>
              </a:rPr>
              <a:t>&lt;</a:t>
            </a:r>
            <a:r>
              <a:rPr lang="en-US" sz="1600" b="1" kern="1200" dirty="0">
                <a:solidFill>
                  <a:srgbClr val="FF0000"/>
                </a:solidFill>
                <a:latin typeface="calibri  (Body)"/>
              </a:rPr>
              <a:t> 171 MW)</a:t>
            </a:r>
            <a:endParaRPr lang="sr-Latn-ME" sz="1600" b="1" kern="1200" dirty="0">
              <a:solidFill>
                <a:srgbClr val="FF0000"/>
              </a:solidFill>
              <a:latin typeface="calibri  (Body)"/>
            </a:endParaRPr>
          </a:p>
          <a:p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R</a:t>
            </a:r>
            <a:r>
              <a:rPr lang="en-US" sz="1200" b="1" kern="1200" dirty="0">
                <a:solidFill>
                  <a:srgbClr val="C00000"/>
                </a:solidFill>
                <a:latin typeface="calibri  (Body)"/>
              </a:rPr>
              <a:t>2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(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171 MW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&lt;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P</a:t>
            </a:r>
            <a:r>
              <a:rPr lang="sr-Latn-ME" sz="1200" b="1" kern="1200" dirty="0">
                <a:solidFill>
                  <a:srgbClr val="C00000"/>
                </a:solidFill>
                <a:latin typeface="calibri  (Body)"/>
              </a:rPr>
              <a:t>dotoka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u="sng" kern="1200" dirty="0">
                <a:solidFill>
                  <a:srgbClr val="C00000"/>
                </a:solidFill>
                <a:latin typeface="calibri  (Body)"/>
              </a:rPr>
              <a:t>&lt;</a:t>
            </a:r>
            <a:r>
              <a:rPr lang="sr-Latn-ME" sz="1600" b="1" kern="1200" dirty="0">
                <a:solidFill>
                  <a:srgbClr val="C00000"/>
                </a:solidFill>
                <a:latin typeface="calibri  (Body)"/>
              </a:rPr>
              <a:t> </a:t>
            </a:r>
            <a:r>
              <a:rPr lang="en-US" sz="1600" b="1" kern="1200" dirty="0">
                <a:solidFill>
                  <a:srgbClr val="C00000"/>
                </a:solidFill>
                <a:latin typeface="calibri  (Body)"/>
              </a:rPr>
              <a:t>250 MW)</a:t>
            </a:r>
          </a:p>
          <a:p>
            <a:r>
              <a:rPr lang="sr-Latn-ME" sz="1600" b="1" dirty="0">
                <a:solidFill>
                  <a:srgbClr val="0070C0"/>
                </a:solidFill>
                <a:latin typeface="calibri  (Body)"/>
              </a:rPr>
              <a:t>R</a:t>
            </a:r>
            <a:r>
              <a:rPr lang="en-US" sz="1200" b="1" dirty="0" smtClean="0">
                <a:solidFill>
                  <a:srgbClr val="0070C0"/>
                </a:solidFill>
                <a:latin typeface="calibri  (Body)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  (Body)"/>
              </a:rPr>
              <a:t>(250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MW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&lt;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P</a:t>
            </a:r>
            <a:r>
              <a:rPr lang="sr-Latn-ME" sz="1200" b="1" dirty="0" smtClean="0">
                <a:solidFill>
                  <a:srgbClr val="0070C0"/>
                </a:solidFill>
                <a:latin typeface="calibri  (Body)"/>
              </a:rPr>
              <a:t>dotoka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  <a:latin typeface="calibri  (Body)"/>
              </a:rPr>
              <a:t>&lt;</a:t>
            </a:r>
            <a:r>
              <a:rPr lang="sr-Latn-ME" sz="1600" b="1" dirty="0" smtClean="0">
                <a:solidFill>
                  <a:srgbClr val="0070C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alibri  (Body)"/>
              </a:rPr>
              <a:t>285 </a:t>
            </a:r>
            <a:r>
              <a:rPr lang="en-US" sz="1600" b="1" dirty="0">
                <a:solidFill>
                  <a:srgbClr val="0070C0"/>
                </a:solidFill>
                <a:latin typeface="calibri  (Body)"/>
              </a:rPr>
              <a:t>MW)</a:t>
            </a:r>
          </a:p>
          <a:p>
            <a:r>
              <a:rPr lang="sr-Latn-ME" sz="1600" b="1" dirty="0">
                <a:solidFill>
                  <a:srgbClr val="00B0F0"/>
                </a:solidFill>
                <a:latin typeface="calibri  (Body)"/>
              </a:rPr>
              <a:t>R</a:t>
            </a:r>
            <a:r>
              <a:rPr lang="en-US" sz="1200" b="1" dirty="0" smtClean="0">
                <a:solidFill>
                  <a:srgbClr val="00B0F0"/>
                </a:solidFill>
                <a:latin typeface="calibri  (Body)"/>
              </a:rPr>
              <a:t>4</a:t>
            </a:r>
            <a:r>
              <a:rPr lang="en-US" sz="1600" b="1" dirty="0" smtClean="0">
                <a:solidFill>
                  <a:srgbClr val="00B0F0"/>
                </a:solidFill>
                <a:latin typeface="calibri  (Body)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calibri  (Body)"/>
              </a:rPr>
              <a:t>(285 </a:t>
            </a:r>
            <a:r>
              <a:rPr lang="en-US" sz="1600" b="1" dirty="0" smtClean="0">
                <a:solidFill>
                  <a:srgbClr val="00B0F0"/>
                </a:solidFill>
                <a:latin typeface="calibri  (Body)"/>
              </a:rPr>
              <a:t>MW</a:t>
            </a:r>
            <a:r>
              <a:rPr lang="sr-Latn-ME" sz="1600" b="1" dirty="0" smtClean="0">
                <a:solidFill>
                  <a:srgbClr val="00B0F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  <a:latin typeface="calibri  (Body)"/>
              </a:rPr>
              <a:t>&lt;</a:t>
            </a:r>
            <a:r>
              <a:rPr lang="sr-Latn-ME" sz="1600" b="1" dirty="0" smtClean="0">
                <a:solidFill>
                  <a:srgbClr val="00B0F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  <a:latin typeface="calibri  (Body)"/>
              </a:rPr>
              <a:t>P</a:t>
            </a:r>
            <a:r>
              <a:rPr lang="sr-Latn-ME" sz="1200" b="1" dirty="0" smtClean="0">
                <a:solidFill>
                  <a:srgbClr val="00B0F0"/>
                </a:solidFill>
                <a:latin typeface="calibri  (Body)"/>
              </a:rPr>
              <a:t>dotoka</a:t>
            </a:r>
            <a:r>
              <a:rPr lang="sr-Latn-ME" sz="1600" b="1" dirty="0" smtClean="0">
                <a:solidFill>
                  <a:srgbClr val="00B0F0"/>
                </a:solidFill>
                <a:latin typeface="calibri  (Body)"/>
              </a:rPr>
              <a:t> </a:t>
            </a:r>
            <a:r>
              <a:rPr lang="en-US" sz="1600" b="1" u="sng" dirty="0" smtClean="0">
                <a:solidFill>
                  <a:srgbClr val="00B0F0"/>
                </a:solidFill>
                <a:latin typeface="calibri  (Body)"/>
              </a:rPr>
              <a:t>&lt;</a:t>
            </a:r>
            <a:r>
              <a:rPr lang="sr-Latn-ME" sz="1600" b="1" dirty="0" smtClean="0">
                <a:solidFill>
                  <a:srgbClr val="00B0F0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  <a:latin typeface="calibri  (Body)"/>
              </a:rPr>
              <a:t>535 </a:t>
            </a:r>
            <a:r>
              <a:rPr lang="en-US" sz="1600" b="1" dirty="0">
                <a:solidFill>
                  <a:srgbClr val="00B0F0"/>
                </a:solidFill>
                <a:latin typeface="calibri  (Body)"/>
              </a:rPr>
              <a:t>MW)</a:t>
            </a:r>
          </a:p>
          <a:p>
            <a:r>
              <a:rPr lang="sr-Latn-ME" sz="1600" b="1" dirty="0">
                <a:solidFill>
                  <a:srgbClr val="7ABC32"/>
                </a:solidFill>
                <a:latin typeface="calibri  (Body)"/>
              </a:rPr>
              <a:t>R</a:t>
            </a:r>
            <a:r>
              <a:rPr lang="en-US" sz="1200" b="1" dirty="0" smtClean="0">
                <a:solidFill>
                  <a:srgbClr val="7ABC32"/>
                </a:solidFill>
                <a:latin typeface="calibri  (Body)"/>
              </a:rPr>
              <a:t>5</a:t>
            </a:r>
            <a:r>
              <a:rPr lang="en-US" sz="1600" b="1" dirty="0" smtClean="0">
                <a:solidFill>
                  <a:srgbClr val="7ABC32"/>
                </a:solidFill>
                <a:latin typeface="calibri  (Body)"/>
              </a:rPr>
              <a:t> </a:t>
            </a:r>
            <a:r>
              <a:rPr lang="en-US" sz="1600" b="1" dirty="0">
                <a:solidFill>
                  <a:srgbClr val="7ABC32"/>
                </a:solidFill>
                <a:latin typeface="calibri  (Body)"/>
              </a:rPr>
              <a:t>(</a:t>
            </a:r>
            <a:r>
              <a:rPr lang="en-US" sz="1600" b="1" dirty="0" smtClean="0">
                <a:solidFill>
                  <a:srgbClr val="7ABC32"/>
                </a:solidFill>
                <a:latin typeface="calibri  (Body)"/>
              </a:rPr>
              <a:t>P</a:t>
            </a:r>
            <a:r>
              <a:rPr lang="sr-Latn-ME" sz="1200" b="1" dirty="0" smtClean="0">
                <a:solidFill>
                  <a:srgbClr val="7ABC32"/>
                </a:solidFill>
                <a:latin typeface="calibri  (Body)"/>
              </a:rPr>
              <a:t>dotoka</a:t>
            </a:r>
            <a:r>
              <a:rPr lang="sr-Latn-ME" sz="1600" b="1" dirty="0" smtClean="0">
                <a:solidFill>
                  <a:srgbClr val="7ABC32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7ABC32"/>
                </a:solidFill>
                <a:latin typeface="calibri  (Body)"/>
              </a:rPr>
              <a:t>&gt;</a:t>
            </a:r>
            <a:r>
              <a:rPr lang="sr-Latn-ME" sz="1600" b="1" dirty="0" smtClean="0">
                <a:solidFill>
                  <a:srgbClr val="7ABC32"/>
                </a:solidFill>
                <a:latin typeface="calibri  (Body)"/>
              </a:rPr>
              <a:t> </a:t>
            </a:r>
            <a:r>
              <a:rPr lang="en-US" sz="1600" b="1" dirty="0" smtClean="0">
                <a:solidFill>
                  <a:srgbClr val="7ABC32"/>
                </a:solidFill>
                <a:latin typeface="calibri  (Body)"/>
              </a:rPr>
              <a:t>535 MW)</a:t>
            </a:r>
            <a:endParaRPr lang="sr-Latn-ME" sz="1600" b="1" dirty="0" smtClean="0">
              <a:solidFill>
                <a:srgbClr val="7ABC32"/>
              </a:solidFill>
              <a:latin typeface="calibri  (Body)"/>
            </a:endParaRPr>
          </a:p>
          <a:p>
            <a:pPr marL="0" indent="0">
              <a:buNone/>
            </a:pPr>
            <a:endParaRPr lang="sr-Latn-ME" sz="1100" b="1" dirty="0" smtClean="0"/>
          </a:p>
          <a:p>
            <a:pPr algn="just"/>
            <a:r>
              <a:rPr lang="sr-Latn-ME" sz="1800" dirty="0">
                <a:latin typeface="calibri (Body)"/>
              </a:rPr>
              <a:t>Samo u </a:t>
            </a:r>
            <a:r>
              <a:rPr lang="sr-Latn-ME" sz="1800" dirty="0" smtClean="0">
                <a:latin typeface="calibri (Body)"/>
              </a:rPr>
              <a:t>radnom režimu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R</a:t>
            </a:r>
            <a:r>
              <a:rPr lang="sr-Latn-ME" sz="1400" b="1" dirty="0" smtClean="0">
                <a:solidFill>
                  <a:srgbClr val="FF0000"/>
                </a:solidFill>
                <a:latin typeface="calibri (Body)"/>
              </a:rPr>
              <a:t>1</a:t>
            </a:r>
            <a:r>
              <a:rPr lang="sr-Latn-ME" sz="1800" dirty="0" smtClean="0">
                <a:solidFill>
                  <a:prstClr val="black"/>
                </a:solidFill>
                <a:latin typeface="calibri (Body)"/>
              </a:rPr>
              <a:t> kada je snaga dotoka na Zeti manja od </a:t>
            </a:r>
            <a:r>
              <a:rPr lang="sr-Latn-ME" sz="1800" b="1" dirty="0">
                <a:solidFill>
                  <a:srgbClr val="0070C0"/>
                </a:solidFill>
                <a:latin typeface="calibri  (Body)"/>
              </a:rPr>
              <a:t>171 MW </a:t>
            </a:r>
            <a:r>
              <a:rPr lang="sr-Latn-ME" sz="1800" dirty="0" smtClean="0">
                <a:solidFill>
                  <a:prstClr val="black"/>
                </a:solidFill>
                <a:latin typeface="calibri (Body)"/>
              </a:rPr>
              <a:t>moguće je svu prevedenu energiju u noćnom režimu 00-08 h iskoristiti u dnevnom režimu 08-20 h.       </a:t>
            </a:r>
          </a:p>
          <a:p>
            <a:pPr marL="0" indent="0">
              <a:buNone/>
            </a:pPr>
            <a:endParaRPr lang="sr-Latn-ME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828092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kern="1200" dirty="0">
                <a:solidFill>
                  <a:srgbClr val="77B36D"/>
                </a:solidFill>
                <a:latin typeface="calibri (Body)"/>
              </a:rPr>
              <a:t>W</a:t>
            </a:r>
            <a:r>
              <a:rPr lang="en-US" sz="1400" b="1" kern="1200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en-US" sz="1800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energija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koja</a:t>
            </a:r>
            <a:r>
              <a:rPr lang="en-US" sz="1800" dirty="0">
                <a:latin typeface="calibri (Body)"/>
              </a:rPr>
              <a:t> je </a:t>
            </a:r>
            <a:r>
              <a:rPr lang="en-US" sz="1800" dirty="0" err="1">
                <a:latin typeface="calibri (Body)"/>
              </a:rPr>
              <a:t>skrenuta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iz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Zete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akumulaciju</a:t>
            </a:r>
            <a:r>
              <a:rPr lang="en-US" sz="1800" dirty="0">
                <a:latin typeface="calibri (Body)"/>
              </a:rPr>
              <a:t> u </a:t>
            </a:r>
            <a:r>
              <a:rPr lang="en-US" sz="1800" dirty="0" err="1">
                <a:latin typeface="calibri (Body)"/>
              </a:rPr>
              <a:t>periodu</a:t>
            </a:r>
            <a:r>
              <a:rPr lang="en-US" sz="1800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(00-08 h) </a:t>
            </a:r>
          </a:p>
          <a:p>
            <a:pPr marL="0" indent="0" algn="ctr">
              <a:buNone/>
            </a:pP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0 MWh </a:t>
            </a:r>
            <a:r>
              <a:rPr lang="en-US" sz="1800" b="1" u="sng" dirty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</a:t>
            </a:r>
            <a:r>
              <a:rPr lang="en-US" sz="1800" b="1" u="sng" dirty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 1368 MWh</a:t>
            </a:r>
          </a:p>
          <a:p>
            <a:pPr marL="0" indent="0" algn="just">
              <a:buNone/>
            </a:pP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sz="1800" dirty="0">
                <a:latin typeface="calibri (Body)"/>
              </a:rPr>
              <a:t> -  skrenuta energija koja izlazi iz akumulacija u periodu (08-20 h)</a:t>
            </a:r>
          </a:p>
          <a:p>
            <a:pPr marL="0" indent="0" algn="ctr">
              <a:buNone/>
            </a:pPr>
            <a:r>
              <a:rPr lang="sr-Latn-ME" sz="1800" dirty="0">
                <a:latin typeface="calibri (Body)"/>
              </a:rPr>
              <a:t> </a:t>
            </a:r>
            <a:r>
              <a:rPr lang="sr-Latn-ME" sz="1800" b="1" dirty="0">
                <a:solidFill>
                  <a:srgbClr val="77B36D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b="1" dirty="0">
                <a:latin typeface="calibri (Body)"/>
              </a:rPr>
              <a:t>= </a:t>
            </a:r>
            <a:r>
              <a:rPr lang="sr-Latn-ME" sz="1800" b="1" kern="1200" dirty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C00000"/>
                </a:solidFill>
                <a:latin typeface="calibri (Body)"/>
              </a:rPr>
              <a:t>2</a:t>
            </a:r>
            <a:endParaRPr lang="sr-Latn-ME" sz="1800" b="1" kern="1200" dirty="0">
              <a:solidFill>
                <a:srgbClr val="C00000"/>
              </a:solidFill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__</a:t>
            </a:r>
            <a:r>
              <a:rPr lang="sr-Latn-ME" sz="1800" b="1" dirty="0">
                <a:solidFill>
                  <a:srgbClr val="4F81BD"/>
                </a:solidFill>
                <a:ea typeface="Times New Roman"/>
              </a:rPr>
              <a:t> </a:t>
            </a:r>
            <a:r>
              <a:rPr lang="sr-Latn-ME" sz="1800" dirty="0" smtClean="0">
                <a:solidFill>
                  <a:srgbClr val="000000"/>
                </a:solidFill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‚‚Perućica“</a:t>
            </a:r>
            <a:endParaRPr lang="sr-Latn-ME" sz="1800" b="1" dirty="0">
              <a:solidFill>
                <a:schemeClr val="accent2">
                  <a:lumMod val="75000"/>
                </a:schemeClr>
              </a:solidFill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ak</a:t>
            </a:r>
            <a:r>
              <a:rPr lang="en-US" sz="1400" b="1" dirty="0">
                <a:latin typeface="calibri (Body)"/>
              </a:rPr>
              <a:t>.</a:t>
            </a:r>
            <a:r>
              <a:rPr lang="sr-Latn-ME" sz="1400" b="1" dirty="0">
                <a:latin typeface="calibri (Body)"/>
              </a:rPr>
              <a:t>staro </a:t>
            </a:r>
            <a:r>
              <a:rPr lang="sr-Latn-ME" sz="1800" b="1" dirty="0">
                <a:latin typeface="calibri (Body)"/>
              </a:rPr>
              <a:t>= Wa</a:t>
            </a:r>
            <a:r>
              <a:rPr lang="sr-Latn-ME" sz="1400" b="1" dirty="0">
                <a:latin typeface="calibri (Body)"/>
              </a:rPr>
              <a:t>k</a:t>
            </a:r>
            <a:r>
              <a:rPr lang="en-US" sz="1400" b="1" dirty="0">
                <a:latin typeface="calibri (Body)"/>
              </a:rPr>
              <a:t>.</a:t>
            </a:r>
            <a:r>
              <a:rPr lang="sr-Latn-ME" sz="1400" b="1" dirty="0">
                <a:latin typeface="calibri (Body)"/>
              </a:rPr>
              <a:t>novo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nivo akumulacija se ne mijenja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pri dotoku od </a:t>
            </a: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P </a:t>
            </a:r>
            <a:r>
              <a:rPr lang="en-US" sz="1800" b="1" u="sng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0070C0"/>
                </a:solidFill>
                <a:latin typeface="calibri (Body)"/>
              </a:rPr>
              <a:t> 171 MW</a:t>
            </a:r>
            <a:r>
              <a:rPr lang="sr-Latn-ME" sz="1800" b="1" dirty="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u slučaju potpunog skretanja toka Zete u Krupac u noćnom režimu (00-08 h) moguće je svu akumuliranu energiju iskoristiti u dnevnom profilu (08-20 h)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30581" cy="576064"/>
          </a:xfrm>
        </p:spPr>
        <p:txBody>
          <a:bodyPr>
            <a:normAutofit/>
          </a:bodyPr>
          <a:lstStyle/>
          <a:p>
            <a:pPr defTabSz="914400"/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Radni režim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R</a:t>
            </a:r>
            <a:r>
              <a:rPr lang="en-US" sz="2000" u="sng" kern="1200" dirty="0">
                <a:solidFill>
                  <a:srgbClr val="FF0000"/>
                </a:solidFill>
                <a:latin typeface="calibri  (Headings)"/>
              </a:rPr>
              <a:t>1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 (P</a:t>
            </a:r>
            <a:r>
              <a:rPr lang="sr-Latn-ME" sz="2000" u="sng" kern="1200" dirty="0">
                <a:solidFill>
                  <a:srgbClr val="FF0000"/>
                </a:solidFill>
                <a:latin typeface="calibri  (Headings)"/>
              </a:rPr>
              <a:t>dotoka</a:t>
            </a:r>
            <a:r>
              <a:rPr lang="sr-Latn-ME" u="sng" kern="1200" dirty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en-US" u="sng" kern="1200" dirty="0" smtClean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lang="sr-Latn-ME" u="sng" kern="1200" dirty="0" smtClean="0">
                <a:solidFill>
                  <a:srgbClr val="FF0000"/>
                </a:solidFill>
                <a:latin typeface="calibri  (Headings)"/>
              </a:rPr>
              <a:t> </a:t>
            </a:r>
            <a:r>
              <a:rPr lang="en-US" u="sng" kern="1200" dirty="0">
                <a:solidFill>
                  <a:srgbClr val="FF0000"/>
                </a:solidFill>
                <a:latin typeface="calibri  (Headings)"/>
              </a:rPr>
              <a:t>171 MW)</a:t>
            </a:r>
            <a:endParaRPr lang="sr-Latn-ME" u="sng" kern="1200" dirty="0">
              <a:solidFill>
                <a:srgbClr val="FF0000"/>
              </a:solidFill>
              <a:latin typeface="calibri  (Headings)"/>
            </a:endParaRPr>
          </a:p>
        </p:txBody>
      </p:sp>
      <p:pic>
        <p:nvPicPr>
          <p:cNvPr id="5" name="Content Placeholder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3" y="116632"/>
            <a:ext cx="8230581" cy="562512"/>
          </a:xfrm>
        </p:spPr>
        <p:txBody>
          <a:bodyPr/>
          <a:lstStyle/>
          <a:p>
            <a:pPr defTabSz="914400"/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Radni režim R</a:t>
            </a:r>
            <a:r>
              <a:rPr lang="sr-Latn-ME" sz="2000" u="sng" kern="1200" dirty="0">
                <a:solidFill>
                  <a:srgbClr val="C00000"/>
                </a:solidFill>
                <a:latin typeface="calibri (Headings)"/>
              </a:rPr>
              <a:t>2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(</a:t>
            </a:r>
            <a:r>
              <a:rPr lang="en-US" u="sng" kern="1200" dirty="0">
                <a:solidFill>
                  <a:srgbClr val="C00000"/>
                </a:solidFill>
                <a:latin typeface="calibri (Headings)"/>
              </a:rPr>
              <a:t>171 MW &lt;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P</a:t>
            </a:r>
            <a:r>
              <a:rPr lang="sr-Latn-ME" sz="2000" u="sng" kern="1200" dirty="0">
                <a:solidFill>
                  <a:srgbClr val="C00000"/>
                </a:solidFill>
                <a:latin typeface="calibri (Headings)"/>
              </a:rPr>
              <a:t>dotoka</a:t>
            </a:r>
            <a:r>
              <a:rPr lang="sr-Latn-ME" u="sng" kern="1200" dirty="0">
                <a:solidFill>
                  <a:srgbClr val="C0000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C00000"/>
                </a:solidFill>
                <a:latin typeface="Arial"/>
                <a:cs typeface="Arial"/>
              </a:rPr>
              <a:t>≤</a:t>
            </a:r>
            <a:r>
              <a:rPr lang="sr-Latn-ME" u="sng" kern="1200" dirty="0" smtClean="0">
                <a:solidFill>
                  <a:srgbClr val="B55E4F"/>
                </a:solidFill>
                <a:latin typeface="calibri (Headings)"/>
              </a:rPr>
              <a:t> </a:t>
            </a:r>
            <a:r>
              <a:rPr lang="en-US" u="sng" kern="1200" dirty="0">
                <a:solidFill>
                  <a:srgbClr val="C00000"/>
                </a:solidFill>
                <a:latin typeface="calibri (Headings)"/>
              </a:rPr>
              <a:t>250 MW)</a:t>
            </a:r>
            <a:endParaRPr lang="sr-Latn-ME" u="sng" kern="1200" dirty="0">
              <a:solidFill>
                <a:srgbClr val="C00000"/>
              </a:solidFill>
              <a:latin typeface="calibri (Headings)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407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00506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77B36D"/>
                </a:solidFill>
                <a:latin typeface="calibri (Body)"/>
              </a:rPr>
              <a:t>W</a:t>
            </a:r>
            <a:r>
              <a:rPr lang="en-US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en-US" dirty="0" smtClean="0">
                <a:latin typeface="calibri (Body)"/>
              </a:rPr>
              <a:t>&gt;</a:t>
            </a:r>
            <a:r>
              <a:rPr lang="sr-Latn-ME" dirty="0" smtClean="0">
                <a:latin typeface="calibri (Body)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 (Body)"/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en-US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-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energija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skrenutog</a:t>
            </a:r>
            <a:r>
              <a:rPr lang="en-US" dirty="0" smtClean="0">
                <a:latin typeface="calibri (Body)"/>
              </a:rPr>
              <a:t> </a:t>
            </a:r>
            <a:r>
              <a:rPr lang="en-US" dirty="0" err="1" smtClean="0">
                <a:latin typeface="calibri (Body)"/>
              </a:rPr>
              <a:t>dotoka</a:t>
            </a:r>
            <a:r>
              <a:rPr lang="en-US" dirty="0" smtClean="0">
                <a:latin typeface="calibri (Body)"/>
              </a:rPr>
              <a:t> u </a:t>
            </a:r>
            <a:r>
              <a:rPr lang="en-US" dirty="0" err="1" smtClean="0">
                <a:latin typeface="calibri (Body)"/>
              </a:rPr>
              <a:t>akumulacije</a:t>
            </a:r>
            <a:r>
              <a:rPr lang="en-US" dirty="0" smtClean="0">
                <a:latin typeface="calibri (Body)"/>
              </a:rPr>
              <a:t> je </a:t>
            </a:r>
            <a:r>
              <a:rPr lang="en-US" dirty="0" err="1" smtClean="0">
                <a:latin typeface="calibri (Body)"/>
              </a:rPr>
              <a:t>ve</a:t>
            </a:r>
            <a:r>
              <a:rPr lang="sr-Latn-ME" dirty="0" smtClean="0">
                <a:latin typeface="calibri (Body)"/>
              </a:rPr>
              <a:t>ća od moguće iste energije koja izlazi iz akumulacija i koja se koristi u periodu 08-20 h</a:t>
            </a:r>
            <a:endParaRPr lang="en-US" dirty="0" smtClean="0">
              <a:latin typeface="calibri (Body)"/>
            </a:endParaRPr>
          </a:p>
          <a:p>
            <a:pPr algn="ctr"/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1368 MWh </a:t>
            </a:r>
            <a:r>
              <a:rPr lang="en-US" b="1" u="sng" dirty="0" smtClean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W</a:t>
            </a:r>
            <a:r>
              <a:rPr lang="sr-Latn-ME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</a:t>
            </a:r>
            <a:r>
              <a:rPr lang="en-US" b="1" u="sng" dirty="0" smtClean="0">
                <a:solidFill>
                  <a:srgbClr val="77B36D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 2000 MWh</a:t>
            </a:r>
          </a:p>
          <a:p>
            <a:pPr algn="ctr"/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420 MWh </a:t>
            </a:r>
            <a:r>
              <a:rPr lang="en-US" b="1" u="sng" dirty="0" smtClean="0">
                <a:solidFill>
                  <a:srgbClr val="C00000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W</a:t>
            </a:r>
            <a:r>
              <a:rPr lang="sr-Latn-ME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calibri (Body)"/>
              </a:rPr>
              <a:t>&lt;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 1368 MWh </a:t>
            </a:r>
          </a:p>
          <a:p>
            <a:pPr algn="just"/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= </a:t>
            </a:r>
            <a:r>
              <a:rPr lang="sr-Latn-ME" b="1" dirty="0" smtClean="0">
                <a:solidFill>
                  <a:srgbClr val="77B36D"/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77B36D"/>
                </a:solidFill>
                <a:latin typeface="calibri (Body)"/>
              </a:rPr>
              <a:t>1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- </a:t>
            </a:r>
            <a:r>
              <a:rPr lang="sr-Latn-ME" b="1" dirty="0" smtClean="0">
                <a:solidFill>
                  <a:srgbClr val="C00000"/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C00000"/>
                </a:solidFill>
                <a:latin typeface="calibri (Body)"/>
              </a:rPr>
              <a:t>2</a:t>
            </a:r>
            <a:r>
              <a:rPr lang="sr-Latn-ME" dirty="0" smtClean="0">
                <a:latin typeface="calibri (Body)"/>
              </a:rPr>
              <a:t> - energija koja ostaje u akumulaciji i koja se ne može iskoristiti u periodu 08-20 h</a:t>
            </a:r>
          </a:p>
          <a:p>
            <a:pPr>
              <a:spcAft>
                <a:spcPts val="0"/>
              </a:spcAft>
            </a:pPr>
            <a:r>
              <a:rPr lang="sr-Latn-ME" b="1" dirty="0">
                <a:solidFill>
                  <a:srgbClr val="0070C0"/>
                </a:solidFill>
                <a:latin typeface="calibri (Body)"/>
              </a:rPr>
              <a:t>__ </a:t>
            </a:r>
            <a:r>
              <a:rPr lang="sr-Latn-ME" b="1" dirty="0">
                <a:latin typeface="calibri (Body)"/>
                <a:ea typeface="Times New Roman"/>
              </a:rPr>
              <a:t> </a:t>
            </a:r>
            <a:r>
              <a:rPr lang="sr-Latn-ME" dirty="0">
                <a:latin typeface="calibri (Body)"/>
                <a:ea typeface="Times New Roman"/>
              </a:rPr>
              <a:t>- angažovana snaga HE ‚‚Perućica</a:t>
            </a:r>
            <a:r>
              <a:rPr lang="sr-Latn-ME" dirty="0" smtClean="0">
                <a:latin typeface="calibri (Body)"/>
                <a:ea typeface="Times New Roman"/>
              </a:rPr>
              <a:t>“</a:t>
            </a:r>
            <a:endParaRPr lang="sr-Latn-ME" dirty="0" smtClean="0">
              <a:latin typeface="calibri (Body)"/>
            </a:endParaRPr>
          </a:p>
          <a:p>
            <a:pPr algn="just"/>
            <a:r>
              <a:rPr lang="sr-Latn-ME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novo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= </a:t>
            </a:r>
            <a:r>
              <a:rPr lang="sr-Latn-ME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staro</a:t>
            </a:r>
            <a:r>
              <a:rPr lang="sr-Latn-ME" dirty="0" smtClean="0">
                <a:latin typeface="calibri (Body)"/>
              </a:rPr>
              <a:t> +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dirty="0" smtClean="0">
                <a:latin typeface="calibri (Body)"/>
              </a:rPr>
              <a:t> – nivo akumulacija se povećao za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>
                <a:latin typeface="calibri (Body)"/>
              </a:rPr>
              <a:t>i</a:t>
            </a:r>
            <a:r>
              <a:rPr lang="sr-Latn-ME" b="1" dirty="0" smtClean="0">
                <a:latin typeface="calibri (Body)"/>
              </a:rPr>
              <a:t> </a:t>
            </a:r>
            <a:r>
              <a:rPr lang="sr-Latn-ME" dirty="0" smtClean="0">
                <a:latin typeface="calibri (Body)"/>
              </a:rPr>
              <a:t>u zavisnosti od P dotoka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dirty="0" smtClean="0">
                <a:latin typeface="calibri (Body)"/>
              </a:rPr>
              <a:t> se kreće u opsegu   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0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u="sng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b="1" dirty="0">
                <a:solidFill>
                  <a:srgbClr val="0070C0"/>
                </a:solidFill>
                <a:latin typeface="calibri (Body)"/>
              </a:rPr>
              <a:t> 1580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en-US" b="1" dirty="0">
                <a:solidFill>
                  <a:srgbClr val="0070C0"/>
                </a:solidFill>
                <a:latin typeface="calibri (Body)"/>
              </a:rPr>
              <a:t> </a:t>
            </a:r>
            <a:endParaRPr lang="sr-Latn-ME" b="1" dirty="0">
              <a:solidFill>
                <a:srgbClr val="0070C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722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05" y="116632"/>
            <a:ext cx="8230581" cy="490504"/>
          </a:xfrm>
        </p:spPr>
        <p:txBody>
          <a:bodyPr/>
          <a:lstStyle/>
          <a:p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Radni režim R</a:t>
            </a:r>
            <a:r>
              <a:rPr lang="sr-Latn-ME" sz="2000" u="sng" dirty="0">
                <a:solidFill>
                  <a:srgbClr val="0070C0"/>
                </a:solidFill>
                <a:latin typeface="calibri (Headings)"/>
              </a:rPr>
              <a:t>3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(</a:t>
            </a:r>
            <a:r>
              <a:rPr lang="en-US" u="sng" dirty="0">
                <a:solidFill>
                  <a:srgbClr val="0070C0"/>
                </a:solidFill>
                <a:latin typeface="calibri (Headings)"/>
              </a:rPr>
              <a:t>250 MW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calibri (Headings)"/>
              </a:rPr>
              <a:t>&lt;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P</a:t>
            </a:r>
            <a:r>
              <a:rPr lang="sr-Latn-ME" sz="2000" u="sng" dirty="0">
                <a:solidFill>
                  <a:srgbClr val="0070C0"/>
                </a:solidFill>
                <a:latin typeface="calibri (Headings)"/>
              </a:rPr>
              <a:t>dotoka</a:t>
            </a:r>
            <a:r>
              <a:rPr lang="sr-Latn-ME" u="sng" dirty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0070C0"/>
                </a:solidFill>
                <a:latin typeface="Arial"/>
                <a:cs typeface="Arial"/>
              </a:rPr>
              <a:t>≤</a:t>
            </a:r>
            <a:r>
              <a:rPr lang="en-US" u="sng" dirty="0" smtClean="0">
                <a:solidFill>
                  <a:srgbClr val="0070C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calibri (Headings)"/>
              </a:rPr>
              <a:t>285 MW)</a:t>
            </a:r>
            <a:endParaRPr lang="sr-Latn-ME" dirty="0">
              <a:solidFill>
                <a:srgbClr val="0070C0"/>
              </a:solidFill>
              <a:latin typeface="calibri (Headings)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3467164"/>
            <a:ext cx="8230581" cy="313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en-US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 smtClean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en-US" sz="1800" dirty="0" smtClean="0">
                <a:latin typeface="calibri (Body)"/>
              </a:rPr>
              <a:t>&gt;</a:t>
            </a:r>
            <a:r>
              <a:rPr lang="sr-Latn-ME" sz="1800" dirty="0" smtClean="0">
                <a:latin typeface="calibri (Body)"/>
              </a:rPr>
              <a:t> </a:t>
            </a:r>
            <a:r>
              <a:rPr lang="en-US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en-US" sz="1800" dirty="0" smtClean="0">
                <a:latin typeface="calibri (Body)"/>
              </a:rPr>
              <a:t> – </a:t>
            </a:r>
            <a:r>
              <a:rPr lang="en-US" sz="1800" dirty="0" err="1" smtClean="0">
                <a:latin typeface="calibri (Body)"/>
              </a:rPr>
              <a:t>energija</a:t>
            </a:r>
            <a:r>
              <a:rPr lang="en-US" sz="1800" dirty="0" smtClean="0">
                <a:latin typeface="calibri (Body)"/>
              </a:rPr>
              <a:t> </a:t>
            </a:r>
            <a:r>
              <a:rPr lang="en-US" sz="1800" dirty="0" err="1" smtClean="0">
                <a:latin typeface="calibri (Body)"/>
              </a:rPr>
              <a:t>skrenutog</a:t>
            </a:r>
            <a:r>
              <a:rPr lang="en-US" sz="1800" dirty="0" smtClean="0">
                <a:latin typeface="calibri (Body)"/>
              </a:rPr>
              <a:t> </a:t>
            </a:r>
            <a:r>
              <a:rPr lang="en-US" sz="1800" dirty="0" err="1" smtClean="0">
                <a:latin typeface="calibri (Body)"/>
              </a:rPr>
              <a:t>dotoka</a:t>
            </a:r>
            <a:r>
              <a:rPr lang="en-US" sz="1800" dirty="0" smtClean="0">
                <a:latin typeface="calibri (Body)"/>
              </a:rPr>
              <a:t> u </a:t>
            </a:r>
            <a:r>
              <a:rPr lang="en-US" sz="1800" dirty="0" err="1" smtClean="0">
                <a:latin typeface="calibri (Body)"/>
              </a:rPr>
              <a:t>akumulaciju</a:t>
            </a:r>
            <a:r>
              <a:rPr lang="en-US" sz="1800" dirty="0" smtClean="0">
                <a:latin typeface="calibri (Body)"/>
              </a:rPr>
              <a:t> je </a:t>
            </a:r>
            <a:r>
              <a:rPr lang="en-US" sz="1800" dirty="0" err="1" smtClean="0">
                <a:latin typeface="calibri (Body)"/>
              </a:rPr>
              <a:t>ve</a:t>
            </a:r>
            <a:r>
              <a:rPr lang="sr-Latn-ME" sz="1800" dirty="0" smtClean="0">
                <a:latin typeface="calibri (Body)"/>
              </a:rPr>
              <a:t>ća od energije koja izlazi iz akumulacije u periodu 08-20 h</a:t>
            </a:r>
          </a:p>
          <a:p>
            <a:pPr marL="0" indent="0" algn="ctr">
              <a:buNone/>
            </a:pP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 smtClean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2000 MWh</a:t>
            </a:r>
          </a:p>
          <a:p>
            <a:pPr marL="0" lvl="0" indent="0" algn="ctr">
              <a:buNone/>
            </a:pP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0</a:t>
            </a:r>
            <a:r>
              <a:rPr lang="sr-Latn-ME" sz="1800" b="1" dirty="0" smtClean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MWh </a:t>
            </a:r>
            <a:r>
              <a:rPr lang="en-US" sz="1800" b="1" u="sng" dirty="0" smtClean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 smtClean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 </a:t>
            </a:r>
            <a:r>
              <a:rPr lang="en-US" sz="1800" b="1" u="sng" dirty="0" smtClean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 smtClean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 420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MWh </a:t>
            </a:r>
          </a:p>
          <a:p>
            <a:pPr marL="0" indent="0" algn="just">
              <a:buNone/>
            </a:pP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=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-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sr-Latn-ME" sz="1800" dirty="0" smtClean="0">
                <a:latin typeface="calibri (Body)"/>
              </a:rPr>
              <a:t> – energija skrenutog dotoka koja ostaje u akumulaciji i ne može se iskoristiti u periodu 08-20 h</a:t>
            </a:r>
          </a:p>
          <a:p>
            <a:pPr marL="0" indent="0">
              <a:spcAft>
                <a:spcPts val="0"/>
              </a:spcAft>
              <a:buNone/>
            </a:pP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__</a:t>
            </a:r>
            <a:r>
              <a:rPr lang="sr-Latn-ME" sz="1800" b="1" dirty="0">
                <a:solidFill>
                  <a:srgbClr val="4F81BD"/>
                </a:solidFill>
                <a:latin typeface="calibri (Body)"/>
                <a:ea typeface="Times New Roman"/>
              </a:rPr>
              <a:t> 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“</a:t>
            </a:r>
            <a:endParaRPr lang="sr-Latn-ME" sz="1800" dirty="0" smtClean="0">
              <a:latin typeface="calibri (Body)"/>
            </a:endParaRPr>
          </a:p>
          <a:p>
            <a:pPr marL="0" indent="0" algn="just">
              <a:buNone/>
            </a:pP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novo</a:t>
            </a:r>
            <a:r>
              <a:rPr lang="sr-Latn-ME" sz="1800" dirty="0" smtClean="0">
                <a:latin typeface="calibri (Body)"/>
              </a:rPr>
              <a:t> = </a:t>
            </a:r>
            <a:r>
              <a:rPr lang="sr-Latn-ME" sz="1800" b="1" dirty="0" smtClean="0">
                <a:latin typeface="calibri (Body)"/>
              </a:rPr>
              <a:t>W</a:t>
            </a:r>
            <a:r>
              <a:rPr lang="sr-Latn-ME" sz="1400" b="1" dirty="0" smtClean="0">
                <a:latin typeface="calibri (Body)"/>
              </a:rPr>
              <a:t>staro</a:t>
            </a:r>
            <a:r>
              <a:rPr lang="sr-Latn-ME" sz="1800" b="1" dirty="0" smtClean="0">
                <a:latin typeface="calibri (Body)"/>
              </a:rPr>
              <a:t> </a:t>
            </a:r>
            <a:r>
              <a:rPr lang="sr-Latn-ME" sz="1800" dirty="0" smtClean="0">
                <a:latin typeface="calibri (Body)"/>
              </a:rPr>
              <a:t>+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dirty="0" smtClean="0">
                <a:latin typeface="calibri (Body)"/>
              </a:rPr>
              <a:t> – nivo akumulacija se povećao za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i 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zavisnosti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smtClean="0">
                <a:latin typeface="calibri (Body)"/>
              </a:rPr>
              <a:t>od P </a:t>
            </a:r>
            <a:r>
              <a:rPr lang="en-US" sz="1800" dirty="0" err="1" smtClean="0">
                <a:latin typeface="calibri (Body)"/>
              </a:rPr>
              <a:t>dotoka</a:t>
            </a:r>
            <a:r>
              <a:rPr lang="en-US" sz="1800" dirty="0" smtClean="0">
                <a:latin typeface="calibri (Body)"/>
              </a:rPr>
              <a:t>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en-US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en-US" sz="1800" dirty="0" smtClean="0">
                <a:solidFill>
                  <a:srgbClr val="007FDE"/>
                </a:solidFill>
                <a:latin typeface="calibri (Body)"/>
              </a:rPr>
              <a:t> </a:t>
            </a:r>
            <a:r>
              <a:rPr lang="en-US" sz="1800" dirty="0" smtClean="0">
                <a:latin typeface="calibri (Body)"/>
              </a:rPr>
              <a:t>se </a:t>
            </a:r>
            <a:r>
              <a:rPr lang="en-US" sz="1800" dirty="0" err="1" smtClean="0">
                <a:latin typeface="calibri (Body)"/>
              </a:rPr>
              <a:t>kre</a:t>
            </a:r>
            <a:r>
              <a:rPr lang="sr-Latn-ME" sz="1800" dirty="0" smtClean="0">
                <a:latin typeface="calibri (Body)"/>
              </a:rPr>
              <a:t>će</a:t>
            </a:r>
            <a:r>
              <a:rPr lang="en-US" sz="1800" dirty="0" smtClean="0">
                <a:latin typeface="calibri (Body)"/>
              </a:rPr>
              <a:t> u </a:t>
            </a:r>
            <a:r>
              <a:rPr lang="en-US" sz="1800" dirty="0" err="1" smtClean="0">
                <a:latin typeface="calibri (Body)"/>
              </a:rPr>
              <a:t>opsegu</a:t>
            </a:r>
            <a:r>
              <a:rPr lang="en-US" sz="1800" dirty="0" smtClean="0">
                <a:latin typeface="calibri (Body)"/>
              </a:rPr>
              <a:t>  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1580 </a:t>
            </a:r>
            <a:r>
              <a:rPr lang="en-US" sz="1800" b="1" kern="1200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b="1" u="sng" kern="1200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b="1" u="sng" kern="1200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2000 </a:t>
            </a:r>
            <a:r>
              <a:rPr lang="en-US" sz="1800" b="1" kern="1200" dirty="0" err="1">
                <a:solidFill>
                  <a:srgbClr val="0070C0"/>
                </a:solidFill>
                <a:latin typeface="calibri (Body)"/>
              </a:rPr>
              <a:t>MWh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5" y="670990"/>
            <a:ext cx="6120680" cy="291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0581" cy="562512"/>
          </a:xfrm>
        </p:spPr>
        <p:txBody>
          <a:bodyPr/>
          <a:lstStyle/>
          <a:p>
            <a:r>
              <a:rPr lang="sr-Latn-ME" u="sng" dirty="0">
                <a:solidFill>
                  <a:srgbClr val="00B0F0"/>
                </a:solidFill>
                <a:latin typeface="calibri (Headings)"/>
              </a:rPr>
              <a:t>Radni režim R</a:t>
            </a:r>
            <a:r>
              <a:rPr lang="sr-Latn-ME" sz="2000" u="sng" dirty="0">
                <a:solidFill>
                  <a:srgbClr val="00B0F0"/>
                </a:solidFill>
                <a:latin typeface="calibri (Headings)"/>
              </a:rPr>
              <a:t>4</a:t>
            </a:r>
            <a:r>
              <a:rPr lang="sr-Latn-ME" u="sng" dirty="0">
                <a:solidFill>
                  <a:srgbClr val="00B0F0"/>
                </a:solidFill>
                <a:latin typeface="calibri (Headings)"/>
              </a:rPr>
              <a:t> (</a:t>
            </a:r>
            <a:r>
              <a:rPr lang="en-US" u="sng" dirty="0">
                <a:solidFill>
                  <a:srgbClr val="00B0F0"/>
                </a:solidFill>
                <a:latin typeface="calibri (Headings)"/>
              </a:rPr>
              <a:t>285</a:t>
            </a:r>
            <a:r>
              <a:rPr lang="sr-Latn-ME" u="sng" dirty="0">
                <a:solidFill>
                  <a:srgbClr val="00B0F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B0F0"/>
                </a:solidFill>
                <a:latin typeface="calibri (Headings)"/>
              </a:rPr>
              <a:t>MW &lt;</a:t>
            </a:r>
            <a:r>
              <a:rPr lang="sr-Latn-ME" u="sng" dirty="0">
                <a:solidFill>
                  <a:srgbClr val="00B0F0"/>
                </a:solidFill>
                <a:latin typeface="calibri (Headings)"/>
              </a:rPr>
              <a:t> P</a:t>
            </a:r>
            <a:r>
              <a:rPr lang="sr-Latn-ME" sz="2000" u="sng" dirty="0">
                <a:solidFill>
                  <a:srgbClr val="00B0F0"/>
                </a:solidFill>
                <a:latin typeface="calibri (Headings)"/>
              </a:rPr>
              <a:t>dotoka</a:t>
            </a:r>
            <a:r>
              <a:rPr lang="sr-Latn-ME" u="sng" dirty="0">
                <a:solidFill>
                  <a:srgbClr val="00B0F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00B0F0"/>
                </a:solidFill>
                <a:latin typeface="Arial"/>
                <a:cs typeface="Arial"/>
              </a:rPr>
              <a:t>≤</a:t>
            </a:r>
            <a:r>
              <a:rPr lang="en-US" u="sng" dirty="0" smtClean="0">
                <a:solidFill>
                  <a:srgbClr val="00B0F0"/>
                </a:solidFill>
                <a:latin typeface="calibri (Headings)"/>
              </a:rPr>
              <a:t> </a:t>
            </a:r>
            <a:r>
              <a:rPr lang="en-US" u="sng" dirty="0">
                <a:solidFill>
                  <a:srgbClr val="00B0F0"/>
                </a:solidFill>
                <a:latin typeface="calibri (Headings)"/>
              </a:rPr>
              <a:t>535 MW)</a:t>
            </a:r>
            <a:endParaRPr lang="sr-Latn-ME" dirty="0">
              <a:solidFill>
                <a:srgbClr val="00B0F0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30581" cy="338437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en-US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CF7977"/>
                </a:solidFill>
                <a:latin typeface="calibri (Body)"/>
              </a:rPr>
              <a:t>250 MW </a:t>
            </a:r>
            <a:r>
              <a:rPr lang="sr-Latn-ME" sz="1800" dirty="0">
                <a:latin typeface="calibri (Body)"/>
              </a:rPr>
              <a:t>* 8 h</a:t>
            </a:r>
            <a:r>
              <a:rPr lang="sr-Latn-ME" sz="1800" b="1" dirty="0"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2000 MWh </a:t>
            </a:r>
            <a:r>
              <a:rPr lang="sr-Latn-ME" sz="1800" dirty="0">
                <a:latin typeface="calibri (Body)"/>
              </a:rPr>
              <a:t>– cjevovod se koristi u punom kapacitetu i skreće se energija od 2000 MWh u akumulacije u periodu 00-08 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sr-Latn-ME" sz="1800" b="1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0 MWh </a:t>
            </a:r>
            <a:r>
              <a:rPr lang="sr-Latn-ME" sz="1800" dirty="0">
                <a:latin typeface="calibri (Body)"/>
              </a:rPr>
              <a:t>– iz akumulacije se ne može iskoristiti ništa od moguće skrenute energije zbog tehničkog maksimuma HE „Perućica“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P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285 MW </a:t>
            </a:r>
            <a:r>
              <a:rPr lang="sr-Latn-ME" sz="1800" dirty="0">
                <a:latin typeface="calibri (Body)"/>
              </a:rPr>
              <a:t>s kojom ona radi u ovom režimu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P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* 16 h – energija koja se skrene u akumulacije u periodu 08-24 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P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P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dotoka</a:t>
            </a:r>
            <a:r>
              <a:rPr lang="sr-Latn-ME" sz="1800" b="1" dirty="0">
                <a:solidFill>
                  <a:srgbClr val="00B0F0"/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285 MW</a:t>
            </a:r>
            <a:r>
              <a:rPr lang="sr-Latn-ME" sz="1800" dirty="0">
                <a:latin typeface="calibri (Body)"/>
              </a:rPr>
              <a:t> - snaga dotoka koja se skreće u akumulacije u periodu 08-24 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0 MWh </a:t>
            </a:r>
            <a:r>
              <a:rPr lang="en-US" sz="1800" b="1" u="sng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r>
              <a:rPr lang="en-US" sz="1800" b="1" u="sng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&lt;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4000 MWh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dirty="0">
                <a:solidFill>
                  <a:srgbClr val="00B0F0"/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+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dirty="0">
                <a:latin typeface="calibri (Body)"/>
              </a:rPr>
              <a:t> – energija skrenutog dotoka koja ostaje u akumulacijama i u </a:t>
            </a:r>
            <a:r>
              <a:rPr lang="en-US" sz="1800" dirty="0" err="1">
                <a:latin typeface="calibri (Body)"/>
              </a:rPr>
              <a:t>zavisnosti</a:t>
            </a:r>
            <a:r>
              <a:rPr lang="en-US" sz="1800" dirty="0">
                <a:latin typeface="calibri (Body)"/>
              </a:rPr>
              <a:t> od P </a:t>
            </a:r>
            <a:r>
              <a:rPr lang="en-US" sz="1800" dirty="0" err="1">
                <a:latin typeface="calibri (Body)"/>
              </a:rPr>
              <a:t>dotoka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en-US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dirty="0">
                <a:latin typeface="calibri (Body)"/>
              </a:rPr>
              <a:t>se </a:t>
            </a:r>
            <a:r>
              <a:rPr lang="en-US" sz="1800" dirty="0" err="1">
                <a:latin typeface="calibri (Body)"/>
              </a:rPr>
              <a:t>kre</a:t>
            </a:r>
            <a:r>
              <a:rPr lang="sr-Latn-ME" sz="1800" dirty="0">
                <a:latin typeface="calibri (Body)"/>
              </a:rPr>
              <a:t>će u opsegu </a:t>
            </a:r>
            <a:r>
              <a:rPr lang="sr-Latn-ME" sz="1800" dirty="0">
                <a:solidFill>
                  <a:srgbClr val="00B0F0"/>
                </a:solidFill>
                <a:latin typeface="calibri (Body)"/>
              </a:rPr>
              <a:t>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2000 MWh </a:t>
            </a:r>
            <a:r>
              <a:rPr lang="en-US" sz="1800" b="1" u="sng" kern="1200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&lt;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 </a:t>
            </a:r>
            <a:r>
              <a:rPr lang="en-US" sz="1800" b="1" kern="1200" dirty="0">
                <a:solidFill>
                  <a:srgbClr val="0070C0"/>
                </a:solidFill>
                <a:latin typeface="calibri (Body)"/>
              </a:rPr>
              <a:t>6000 </a:t>
            </a:r>
            <a:r>
              <a:rPr lang="en-US" sz="1800" b="1" kern="1200" dirty="0" err="1">
                <a:solidFill>
                  <a:srgbClr val="0070C0"/>
                </a:solidFill>
                <a:latin typeface="calibri (Body)"/>
              </a:rPr>
              <a:t>MWh</a:t>
            </a:r>
            <a:endParaRPr lang="sr-Latn-ME" sz="1800" b="1" kern="1200" dirty="0">
              <a:solidFill>
                <a:srgbClr val="0070C0"/>
              </a:solidFill>
              <a:latin typeface="calibri (Body)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b="1" dirty="0">
                <a:solidFill>
                  <a:srgbClr val="4F81BD"/>
                </a:solidFill>
                <a:latin typeface="calibri (Body)"/>
                <a:ea typeface="Times New Roman"/>
              </a:rPr>
              <a:t>__ 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‚‚Perućica“</a:t>
            </a:r>
            <a:endParaRPr lang="sr-Latn-ME" sz="1800" dirty="0">
              <a:latin typeface="calibri (Body)"/>
              <a:ea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53" y="692696"/>
            <a:ext cx="51125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0581" cy="490504"/>
          </a:xfrm>
        </p:spPr>
        <p:txBody>
          <a:bodyPr/>
          <a:lstStyle/>
          <a:p>
            <a:pPr defTabSz="914400"/>
            <a:r>
              <a:rPr lang="sr-Latn-ME" u="sng" kern="1200" dirty="0">
                <a:solidFill>
                  <a:srgbClr val="6BAC60"/>
                </a:solidFill>
                <a:latin typeface="calibri (Headings)"/>
              </a:rPr>
              <a:t>Radni režim R</a:t>
            </a:r>
            <a:r>
              <a:rPr lang="sr-Latn-ME" sz="2000" u="sng" kern="1200" dirty="0">
                <a:solidFill>
                  <a:srgbClr val="6BAC60"/>
                </a:solidFill>
                <a:latin typeface="calibri (Headings)"/>
              </a:rPr>
              <a:t>5</a:t>
            </a:r>
            <a:r>
              <a:rPr lang="sr-Latn-ME" u="sng" kern="1200" dirty="0">
                <a:solidFill>
                  <a:srgbClr val="6BAC60"/>
                </a:solidFill>
                <a:latin typeface="calibri (Headings)"/>
              </a:rPr>
              <a:t> (P</a:t>
            </a:r>
            <a:r>
              <a:rPr lang="sr-Latn-ME" sz="2000" u="sng" kern="1200" dirty="0">
                <a:solidFill>
                  <a:srgbClr val="6BAC60"/>
                </a:solidFill>
                <a:latin typeface="calibri (Headings)"/>
              </a:rPr>
              <a:t>dotoka</a:t>
            </a:r>
            <a:r>
              <a:rPr lang="sr-Latn-ME" u="sng" kern="1200" dirty="0">
                <a:solidFill>
                  <a:srgbClr val="6BAC60"/>
                </a:solidFill>
                <a:latin typeface="calibri (Headings)"/>
              </a:rPr>
              <a:t> </a:t>
            </a:r>
            <a:r>
              <a:rPr lang="en-US" u="sng" kern="1200" dirty="0" smtClean="0">
                <a:solidFill>
                  <a:srgbClr val="6BAC60"/>
                </a:solidFill>
                <a:latin typeface="Arial"/>
                <a:cs typeface="Arial"/>
              </a:rPr>
              <a:t>≥</a:t>
            </a:r>
            <a:r>
              <a:rPr lang="sr-Latn-ME" u="sng" kern="1200" dirty="0" smtClean="0">
                <a:solidFill>
                  <a:srgbClr val="6BAC60"/>
                </a:solidFill>
                <a:latin typeface="calibri (Headings)"/>
              </a:rPr>
              <a:t> </a:t>
            </a:r>
            <a:r>
              <a:rPr lang="en-US" u="sng" kern="1200" dirty="0">
                <a:solidFill>
                  <a:srgbClr val="6BAC60"/>
                </a:solidFill>
                <a:latin typeface="calibri (Headings)"/>
              </a:rPr>
              <a:t>535</a:t>
            </a:r>
            <a:r>
              <a:rPr lang="sr-Latn-ME" u="sng" kern="1200" dirty="0">
                <a:solidFill>
                  <a:srgbClr val="6BAC60"/>
                </a:solidFill>
                <a:latin typeface="calibri (Headings)"/>
              </a:rPr>
              <a:t> </a:t>
            </a:r>
            <a:r>
              <a:rPr lang="en-US" u="sng" kern="1200" dirty="0">
                <a:solidFill>
                  <a:srgbClr val="6BAC60"/>
                </a:solidFill>
                <a:latin typeface="calibri (Headings)"/>
              </a:rPr>
              <a:t>MW)</a:t>
            </a:r>
            <a:endParaRPr lang="sr-Latn-ME" u="sng" kern="1200" dirty="0">
              <a:solidFill>
                <a:srgbClr val="6BAC60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789040"/>
            <a:ext cx="7776864" cy="283711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en-US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CF7977"/>
                </a:solidFill>
                <a:latin typeface="calibri (Body)"/>
              </a:rPr>
              <a:t>250 MW </a:t>
            </a:r>
            <a:r>
              <a:rPr lang="sr-Latn-ME" sz="1800" dirty="0">
                <a:latin typeface="calibri (Body)"/>
              </a:rPr>
              <a:t>* 24 h 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6000 MWh </a:t>
            </a:r>
            <a:r>
              <a:rPr lang="sr-Latn-ME" sz="1800" dirty="0">
                <a:latin typeface="calibri (Body)"/>
              </a:rPr>
              <a:t>– cjevovod se koristi punim kapacitetom 24 h i u akumulacije se skreće energija od 6000 MWh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sr-Latn-ME" sz="1800" b="1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0 MWh </a:t>
            </a:r>
            <a:r>
              <a:rPr lang="sr-Latn-ME" sz="1800" dirty="0">
                <a:latin typeface="calibri (Body)"/>
              </a:rPr>
              <a:t>-</a:t>
            </a:r>
            <a:r>
              <a:rPr lang="sr-Latn-ME" sz="1800" b="1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ne može se iskoristiti ništa od skrenute energije u akumulacije zbog toga što HE „Perućica“ u ovom režimu radi sa tehničkim maksimumom (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P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285 MW</a:t>
            </a:r>
            <a:r>
              <a:rPr lang="sr-Latn-ME" sz="1800" dirty="0">
                <a:latin typeface="calibri (Body)"/>
              </a:rPr>
              <a:t>)</a:t>
            </a:r>
            <a:r>
              <a:rPr lang="sr-Latn-ME" sz="1800" b="1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24 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P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* 24 h – u ovom režimu rada može doći do pojave retenzije Vrtac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P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4</a:t>
            </a:r>
            <a:r>
              <a:rPr lang="sr-Latn-ME" sz="1800" b="1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P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dotoka</a:t>
            </a:r>
            <a:r>
              <a:rPr lang="sr-Latn-M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- 535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b="1" dirty="0">
                <a:solidFill>
                  <a:srgbClr val="4F81BD"/>
                </a:solidFill>
                <a:latin typeface="calibri (Body)"/>
                <a:ea typeface="Times New Roman"/>
              </a:rPr>
              <a:t>__ </a:t>
            </a:r>
            <a:r>
              <a:rPr lang="sr-Latn-ME" sz="1800" dirty="0" smtClean="0">
                <a:solidFill>
                  <a:srgbClr val="000000"/>
                </a:solidFill>
                <a:latin typeface="calibri (Body)"/>
                <a:ea typeface="Times New Roman"/>
              </a:rPr>
              <a:t>- </a:t>
            </a:r>
            <a:r>
              <a:rPr lang="sr-Latn-ME" sz="1800" dirty="0">
                <a:solidFill>
                  <a:srgbClr val="000000"/>
                </a:solidFill>
                <a:latin typeface="calibri (Body)"/>
                <a:ea typeface="Times New Roman"/>
              </a:rPr>
              <a:t>angažovana snaga HE ‚‚Perućica“</a:t>
            </a:r>
            <a:endParaRPr lang="sr-Latn-ME" sz="1800" dirty="0"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b="1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- </a:t>
            </a:r>
            <a:r>
              <a:rPr lang="sr-Latn-ME" sz="18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C0504D">
                    <a:lumMod val="75000"/>
                  </a:srgbClr>
                </a:solidFill>
                <a:latin typeface="calibri (Body)"/>
              </a:rPr>
              <a:t>2</a:t>
            </a:r>
            <a:r>
              <a:rPr lang="sr-Latn-ME" sz="1800" dirty="0">
                <a:latin typeface="calibri (Body)"/>
              </a:rPr>
              <a:t> 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W</a:t>
            </a:r>
            <a:r>
              <a:rPr lang="sr-Latn-ME" sz="14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1</a:t>
            </a:r>
            <a:r>
              <a:rPr lang="sr-Latn-ME" sz="1800" dirty="0">
                <a:latin typeface="calibri (Body)"/>
              </a:rPr>
              <a:t> = </a:t>
            </a:r>
            <a:r>
              <a:rPr lang="sr-Latn-ME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6000 MWh</a:t>
            </a:r>
            <a:r>
              <a:rPr lang="en-US" sz="1800" b="1" dirty="0">
                <a:solidFill>
                  <a:srgbClr val="9BBB59">
                    <a:lumMod val="75000"/>
                  </a:srgbClr>
                </a:solidFill>
                <a:latin typeface="calibri (Body)"/>
              </a:rPr>
              <a:t> </a:t>
            </a:r>
            <a:endParaRPr lang="sr-Latn-ME" sz="1800" b="1" dirty="0">
              <a:solidFill>
                <a:srgbClr val="9BBB59">
                  <a:lumMod val="75000"/>
                </a:srgbClr>
              </a:solidFill>
              <a:latin typeface="calibri (Body)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ME" sz="1800" b="1" dirty="0">
                <a:latin typeface="calibri (Body)"/>
              </a:rPr>
              <a:t>W</a:t>
            </a:r>
            <a:r>
              <a:rPr lang="sr-Latn-ME" sz="1400" b="1" dirty="0">
                <a:latin typeface="calibri (Body)"/>
              </a:rPr>
              <a:t>novo</a:t>
            </a:r>
            <a:r>
              <a:rPr lang="sr-Latn-ME" sz="1800" dirty="0">
                <a:latin typeface="calibri (Body)"/>
              </a:rPr>
              <a:t> = </a:t>
            </a:r>
            <a:r>
              <a:rPr lang="sr-Latn-ME" sz="1800" b="1" dirty="0">
                <a:latin typeface="calibri (Body)"/>
              </a:rPr>
              <a:t>W</a:t>
            </a:r>
            <a:r>
              <a:rPr lang="sr-Latn-ME" sz="1400" b="1" dirty="0">
                <a:latin typeface="calibri (Body)"/>
              </a:rPr>
              <a:t>staro</a:t>
            </a:r>
            <a:r>
              <a:rPr lang="sr-Latn-ME" sz="1800" dirty="0">
                <a:latin typeface="calibri (Body)"/>
              </a:rPr>
              <a:t> +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r>
              <a:rPr lang="sr-Latn-ME" sz="1800" dirty="0">
                <a:solidFill>
                  <a:srgbClr val="77B36D"/>
                </a:solidFill>
                <a:latin typeface="calibri (Body)"/>
              </a:rPr>
              <a:t> </a:t>
            </a:r>
            <a:r>
              <a:rPr lang="sr-Latn-ME" sz="1800" dirty="0">
                <a:latin typeface="calibri (Body)"/>
              </a:rPr>
              <a:t>– nivo akumulacija se povećao za </a:t>
            </a:r>
            <a:r>
              <a:rPr lang="sr-Latn-ME" sz="1800" b="1" kern="1200" dirty="0">
                <a:solidFill>
                  <a:srgbClr val="0070C0"/>
                </a:solidFill>
                <a:latin typeface="calibri (Body)"/>
              </a:rPr>
              <a:t>W</a:t>
            </a:r>
            <a:r>
              <a:rPr lang="sr-Latn-ME" sz="1400" b="1" kern="1200" dirty="0">
                <a:solidFill>
                  <a:srgbClr val="0070C0"/>
                </a:solidFill>
                <a:latin typeface="calibri (Body)"/>
              </a:rPr>
              <a:t>3</a:t>
            </a:r>
            <a:endParaRPr lang="en-US" sz="1800" b="1" kern="1200" dirty="0">
              <a:solidFill>
                <a:srgbClr val="0070C0"/>
              </a:solidFill>
              <a:latin typeface="calibri (Body)"/>
            </a:endParaRPr>
          </a:p>
          <a:p>
            <a:pPr marL="0" indent="0">
              <a:buNone/>
            </a:pPr>
            <a:endParaRPr lang="sr-Latn-ME" sz="1800" dirty="0">
              <a:solidFill>
                <a:srgbClr val="77B36D"/>
              </a:solidFill>
              <a:latin typeface="calibri (Body)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544616" cy="29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Tema1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4266</TotalTime>
  <Words>1417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Tema1</vt:lpstr>
      <vt:lpstr>PowerPoint Presentation</vt:lpstr>
      <vt:lpstr>Uvod</vt:lpstr>
      <vt:lpstr>Tehnički detalji projekta</vt:lpstr>
      <vt:lpstr>Energetska analiza kretanja voda </vt:lpstr>
      <vt:lpstr>Radni režim R1 (Pdotoka ≤ 171 MW)</vt:lpstr>
      <vt:lpstr>Radni režim R2 (171 MW &lt; Pdotoka ≤ 250 MW)</vt:lpstr>
      <vt:lpstr>Radni režim R3 (250 MW &lt; Pdotoka ≤ 285 MW)</vt:lpstr>
      <vt:lpstr>Radni režim R4 (285 MW &lt; Pdotoka ≤ 535 MW)</vt:lpstr>
      <vt:lpstr>Radni režim R5 (Pdotoka ≥ 535 MW)</vt:lpstr>
      <vt:lpstr>Rezultati energetske analize kretanja vode</vt:lpstr>
      <vt:lpstr>Ekonomska valorizacija sa stanovišta upravljanja 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 Vucinic</dc:creator>
  <cp:lastModifiedBy>Branko Glomazic</cp:lastModifiedBy>
  <cp:revision>311</cp:revision>
  <cp:lastPrinted>2011-09-15T09:30:46Z</cp:lastPrinted>
  <dcterms:created xsi:type="dcterms:W3CDTF">2011-09-09T08:38:33Z</dcterms:created>
  <dcterms:modified xsi:type="dcterms:W3CDTF">2013-04-26T12:14:16Z</dcterms:modified>
</cp:coreProperties>
</file>